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7"/>
  </p:notesMasterIdLst>
  <p:sldIdLst>
    <p:sldId id="257" r:id="rId2"/>
    <p:sldId id="515" r:id="rId3"/>
    <p:sldId id="700" r:id="rId4"/>
    <p:sldId id="261" r:id="rId5"/>
    <p:sldId id="262" r:id="rId6"/>
    <p:sldId id="701" r:id="rId7"/>
    <p:sldId id="702" r:id="rId8"/>
    <p:sldId id="2505" r:id="rId9"/>
    <p:sldId id="263" r:id="rId10"/>
    <p:sldId id="265" r:id="rId11"/>
    <p:sldId id="266" r:id="rId12"/>
    <p:sldId id="269" r:id="rId13"/>
    <p:sldId id="270" r:id="rId14"/>
    <p:sldId id="271" r:id="rId15"/>
    <p:sldId id="2506" r:id="rId16"/>
    <p:sldId id="2632" r:id="rId17"/>
    <p:sldId id="2552" r:id="rId18"/>
    <p:sldId id="2553" r:id="rId19"/>
    <p:sldId id="2554" r:id="rId20"/>
    <p:sldId id="2529" r:id="rId21"/>
    <p:sldId id="2530" r:id="rId22"/>
    <p:sldId id="2531" r:id="rId23"/>
    <p:sldId id="2532" r:id="rId24"/>
    <p:sldId id="2533" r:id="rId25"/>
    <p:sldId id="2534" r:id="rId26"/>
    <p:sldId id="2633" r:id="rId27"/>
    <p:sldId id="542" r:id="rId28"/>
    <p:sldId id="543" r:id="rId29"/>
    <p:sldId id="2507" r:id="rId30"/>
    <p:sldId id="2508" r:id="rId31"/>
    <p:sldId id="2509" r:id="rId32"/>
    <p:sldId id="2510" r:id="rId33"/>
    <p:sldId id="544" r:id="rId34"/>
    <p:sldId id="545" r:id="rId35"/>
    <p:sldId id="546" r:id="rId36"/>
    <p:sldId id="557" r:id="rId37"/>
    <p:sldId id="558" r:id="rId38"/>
    <p:sldId id="559" r:id="rId39"/>
    <p:sldId id="2540" r:id="rId40"/>
    <p:sldId id="2541" r:id="rId41"/>
    <p:sldId id="2542" r:id="rId42"/>
    <p:sldId id="2543" r:id="rId43"/>
    <p:sldId id="2544" r:id="rId44"/>
    <p:sldId id="2545" r:id="rId45"/>
    <p:sldId id="2514" r:id="rId46"/>
    <p:sldId id="2511" r:id="rId47"/>
    <p:sldId id="2512" r:id="rId48"/>
    <p:sldId id="2513" r:id="rId49"/>
    <p:sldId id="2516" r:id="rId50"/>
    <p:sldId id="2526" r:id="rId51"/>
    <p:sldId id="2527" r:id="rId52"/>
    <p:sldId id="2528" r:id="rId53"/>
    <p:sldId id="584" r:id="rId54"/>
    <p:sldId id="585" r:id="rId55"/>
    <p:sldId id="2546" r:id="rId56"/>
    <p:sldId id="2547" r:id="rId57"/>
    <p:sldId id="587" r:id="rId58"/>
    <p:sldId id="588" r:id="rId59"/>
    <p:sldId id="589" r:id="rId60"/>
    <p:sldId id="590" r:id="rId61"/>
    <p:sldId id="591" r:id="rId62"/>
    <p:sldId id="592" r:id="rId63"/>
    <p:sldId id="2548" r:id="rId64"/>
    <p:sldId id="2639" r:id="rId65"/>
    <p:sldId id="2640" r:id="rId66"/>
    <p:sldId id="593" r:id="rId67"/>
    <p:sldId id="594" r:id="rId68"/>
    <p:sldId id="595" r:id="rId69"/>
    <p:sldId id="2550" r:id="rId70"/>
    <p:sldId id="2555" r:id="rId71"/>
    <p:sldId id="2556" r:id="rId72"/>
    <p:sldId id="2557" r:id="rId73"/>
    <p:sldId id="2558" r:id="rId74"/>
    <p:sldId id="2559" r:id="rId75"/>
    <p:sldId id="2560" r:id="rId76"/>
    <p:sldId id="2634" r:id="rId77"/>
    <p:sldId id="2635" r:id="rId78"/>
    <p:sldId id="2549" r:id="rId79"/>
    <p:sldId id="2561" r:id="rId80"/>
    <p:sldId id="2636" r:id="rId81"/>
    <p:sldId id="2562" r:id="rId82"/>
    <p:sldId id="2637" r:id="rId83"/>
    <p:sldId id="2563" r:id="rId84"/>
    <p:sldId id="2564" r:id="rId85"/>
    <p:sldId id="2565" r:id="rId86"/>
    <p:sldId id="2566" r:id="rId87"/>
    <p:sldId id="2567" r:id="rId88"/>
    <p:sldId id="2568" r:id="rId89"/>
    <p:sldId id="2642" r:id="rId90"/>
    <p:sldId id="2569" r:id="rId91"/>
    <p:sldId id="2638" r:id="rId92"/>
    <p:sldId id="2570" r:id="rId93"/>
    <p:sldId id="2571" r:id="rId94"/>
    <p:sldId id="2572" r:id="rId95"/>
    <p:sldId id="2573" r:id="rId96"/>
    <p:sldId id="2574" r:id="rId97"/>
    <p:sldId id="2643" r:id="rId98"/>
    <p:sldId id="2575" r:id="rId99"/>
    <p:sldId id="2644" r:id="rId100"/>
    <p:sldId id="2576" r:id="rId101"/>
    <p:sldId id="2578" r:id="rId102"/>
    <p:sldId id="2579" r:id="rId103"/>
    <p:sldId id="2645" r:id="rId104"/>
    <p:sldId id="2646" r:id="rId105"/>
    <p:sldId id="2647" r:id="rId106"/>
    <p:sldId id="2658" r:id="rId107"/>
    <p:sldId id="2659" r:id="rId108"/>
    <p:sldId id="2580" r:id="rId109"/>
    <p:sldId id="2581" r:id="rId110"/>
    <p:sldId id="2582" r:id="rId111"/>
    <p:sldId id="2648" r:id="rId112"/>
    <p:sldId id="2649" r:id="rId113"/>
    <p:sldId id="2650" r:id="rId114"/>
    <p:sldId id="2651" r:id="rId115"/>
    <p:sldId id="2652" r:id="rId116"/>
    <p:sldId id="2653" r:id="rId117"/>
    <p:sldId id="2655" r:id="rId118"/>
    <p:sldId id="2660" r:id="rId119"/>
    <p:sldId id="2583" r:id="rId120"/>
    <p:sldId id="2657" r:id="rId121"/>
    <p:sldId id="2584" r:id="rId122"/>
    <p:sldId id="2585" r:id="rId123"/>
    <p:sldId id="2586" r:id="rId124"/>
    <p:sldId id="2587" r:id="rId125"/>
    <p:sldId id="2656" r:id="rId126"/>
    <p:sldId id="2588" r:id="rId127"/>
    <p:sldId id="2662" r:id="rId128"/>
    <p:sldId id="2589" r:id="rId129"/>
    <p:sldId id="292" r:id="rId130"/>
    <p:sldId id="411" r:id="rId131"/>
    <p:sldId id="419" r:id="rId132"/>
    <p:sldId id="412" r:id="rId133"/>
    <p:sldId id="413" r:id="rId134"/>
    <p:sldId id="414" r:id="rId135"/>
    <p:sldId id="420" r:id="rId136"/>
    <p:sldId id="415" r:id="rId137"/>
    <p:sldId id="421" r:id="rId138"/>
    <p:sldId id="422" r:id="rId139"/>
    <p:sldId id="416" r:id="rId140"/>
    <p:sldId id="438" r:id="rId141"/>
    <p:sldId id="439" r:id="rId142"/>
    <p:sldId id="440" r:id="rId143"/>
    <p:sldId id="441" r:id="rId144"/>
    <p:sldId id="442" r:id="rId145"/>
    <p:sldId id="443" r:id="rId146"/>
    <p:sldId id="444" r:id="rId147"/>
    <p:sldId id="445" r:id="rId148"/>
    <p:sldId id="446" r:id="rId149"/>
    <p:sldId id="447" r:id="rId150"/>
    <p:sldId id="448" r:id="rId151"/>
    <p:sldId id="449" r:id="rId152"/>
    <p:sldId id="450" r:id="rId153"/>
    <p:sldId id="451" r:id="rId154"/>
    <p:sldId id="452" r:id="rId155"/>
    <p:sldId id="453" r:id="rId156"/>
  </p:sldIdLst>
  <p:sldSz cx="9906000" cy="6858000" type="A4"/>
  <p:notesSz cx="9906000" cy="6858000"/>
  <p:embeddedFontLst>
    <p:embeddedFont>
      <p:font typeface="KoPub돋움체_Pro Bold" panose="020B0600000101010101" charset="-127"/>
      <p:bold r:id="rId158"/>
    </p:embeddedFont>
    <p:embeddedFont>
      <p:font typeface="KoPub돋움체_Pro Light" panose="020B0600000101010101" charset="-127"/>
      <p:regular r:id="rId159"/>
    </p:embeddedFont>
    <p:embeddedFont>
      <p:font typeface="나눔고딕" panose="020B0600000101010101" charset="-127"/>
      <p:regular r:id="rId160"/>
      <p:bold r:id="rId161"/>
    </p:embeddedFont>
    <p:embeddedFont>
      <p:font typeface="나눔명조 ExtraBold" panose="020B0600000101010101" charset="-127"/>
      <p:bold r:id="rId162"/>
    </p:embeddedFont>
    <p:embeddedFont>
      <p:font typeface="Calibri" panose="020F0502020204030204" pitchFamily="34" charset="0"/>
      <p:regular r:id="rId163"/>
      <p:bold r:id="rId164"/>
      <p:italic r:id="rId165"/>
      <p:boldItalic r:id="rId166"/>
    </p:embeddedFont>
    <p:embeddedFont>
      <p:font typeface="MS Gothic" panose="020B0609070205080204" pitchFamily="49" charset="-128"/>
      <p:regular r:id="rId167"/>
    </p:embeddedFont>
    <p:embeddedFont>
      <p:font typeface="Segoe UI Symbol" panose="020B0502040204020203" pitchFamily="34" charset="0"/>
      <p:regular r:id="rId168"/>
    </p:embeddedFont>
    <p:embeddedFont>
      <p:font typeface="Trebuchet MS" panose="020B0603020202020204" pitchFamily="34" charset="0"/>
      <p:regular r:id="rId169"/>
      <p:bold r:id="rId170"/>
      <p:italic r:id="rId171"/>
      <p:boldItalic r:id="rId172"/>
    </p:embeddedFont>
    <p:embeddedFont>
      <p:font typeface="맑은 고딕" panose="020B0503020000020004" pitchFamily="50" charset="-127"/>
      <p:regular r:id="rId173"/>
      <p:bold r:id="rId1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 autoAdjust="0"/>
    <p:restoredTop sz="94660"/>
  </p:normalViewPr>
  <p:slideViewPr>
    <p:cSldViewPr>
      <p:cViewPr varScale="1">
        <p:scale>
          <a:sx n="60" d="100"/>
          <a:sy n="60" d="100"/>
        </p:scale>
        <p:origin x="62" y="5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2.fntdata"/><Relationship Id="rId170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3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4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4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font" Target="fonts/font1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7.fntdata"/><Relationship Id="rId16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8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9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2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1616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10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04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02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04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8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2386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036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0174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630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4131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032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8598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06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087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27100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0640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2448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5505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927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8533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9089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9696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061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308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902930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71104" y="133004"/>
            <a:ext cx="1909156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2026812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906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2193" y="116370"/>
            <a:ext cx="89154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9906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746436" y="6615805"/>
            <a:ext cx="413131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558581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lnSpc>
                <a:spcPct val="150000"/>
              </a:lnSpc>
              <a:defRPr sz="16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lnSpc>
                <a:spcPct val="150000"/>
              </a:lnSpc>
              <a:defRPr sz="14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26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906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5" y="20888"/>
            <a:ext cx="9906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746436" y="6615805"/>
            <a:ext cx="413131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1234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906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2193" y="116370"/>
            <a:ext cx="89154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9906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746436" y="6615805"/>
            <a:ext cx="413131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15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9602" y="638431"/>
            <a:ext cx="10065203" cy="57179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191986"/>
            <a:ext cx="8543925" cy="49849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77940"/>
            <a:ext cx="2278380" cy="276999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31430" y="6577012"/>
            <a:ext cx="1970404" cy="161583"/>
          </a:xfrm>
        </p:spPr>
        <p:txBody>
          <a:bodyPr/>
          <a:lstStyle>
            <a:lvl1pPr algn="l">
              <a:defRPr sz="1050" b="1"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147751" y="1"/>
            <a:ext cx="9758250" cy="105606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2023057" y="256582"/>
            <a:ext cx="7117660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65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107" y="309372"/>
            <a:ext cx="9201784" cy="305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F243E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5750" y="2200274"/>
            <a:ext cx="9334500" cy="4657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56CE1"/>
                </a:solidFill>
                <a:latin typeface="MS Gothic"/>
                <a:cs typeface="MS Gothic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31430" y="6577012"/>
            <a:ext cx="19704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나눔고딕"/>
                <a:cs typeface="나눔고딕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ko-KR" altLang="en-US" dirty="0"/>
              <a:t> </a:t>
            </a:r>
            <a:endParaRPr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44720" y="6553898"/>
            <a:ext cx="414020" cy="14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7E7E7E"/>
                </a:solidFill>
                <a:latin typeface="나눔고딕"/>
                <a:cs typeface="나눔고딕"/>
              </a:defRPr>
            </a:lvl1pPr>
          </a:lstStyle>
          <a:p>
            <a:pPr marL="88900">
              <a:lnSpc>
                <a:spcPct val="100000"/>
              </a:lnSpc>
            </a:pPr>
            <a:r>
              <a:rPr spc="5" dirty="0"/>
              <a:t>-</a:t>
            </a:r>
            <a:r>
              <a:rPr spc="-25" dirty="0"/>
              <a:t> </a:t>
            </a:r>
            <a:fld id="{81D60167-4931-47E6-BA6A-407CBD079E47}" type="slidenum">
              <a:rPr spc="10" dirty="0"/>
              <a:t>‹#›</a:t>
            </a:fld>
            <a:r>
              <a:rPr spc="40" dirty="0"/>
              <a:t> </a:t>
            </a:r>
            <a:r>
              <a:rPr spc="5" dirty="0"/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hyperlink" Target="http://www.boanproject.com/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drive.google.com/drive/folders/1PBVPCzvSXn9bh-E4kcPKhKWZJTxFQuQo?usp=sharing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www.boanproject.com/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jangoproject.com/" TargetMode="External"/><Relationship Id="rId3" Type="http://schemas.openxmlformats.org/officeDocument/2006/relationships/hyperlink" Target="http://www.boanproject.com/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7.jpg"/><Relationship Id="rId4" Type="http://schemas.openxmlformats.org/officeDocument/2006/relationships/image" Target="../media/image33.jpg"/><Relationship Id="rId9" Type="http://schemas.openxmlformats.org/officeDocument/2006/relationships/image" Target="../media/image36.jp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hyperlink" Target="http://www.boanproject.com/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flask.palletsprojects.com/en/1.1.x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anproject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9.png"/><Relationship Id="rId4" Type="http://schemas.openxmlformats.org/officeDocument/2006/relationships/hyperlink" Target="http://console.aws.com/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editplus.co.k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nginx.org/en/download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drive.google.com/drive/folders/1PBVPCzvSXn9bh-E4kcPKhKWZJTxFQuQo?usp=sharing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://localhost:10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www.boanproject.com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PBVPCzvSXn9bh-E4kcPKhKWZJTxFQuQo?usp=sharing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://localhost/view_image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371600" y="5029200"/>
            <a:ext cx="817562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1</a:t>
            </a:r>
            <a:r>
              <a:rPr sz="360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sz="360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클라우드 개요</a:t>
            </a:r>
            <a:endParaRPr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9EDDF2-F7CD-4FB7-BC91-14130ED8B9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2193" y="184296"/>
            <a:ext cx="891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lang="ko-KR" altLang="en-US" sz="2000" b="1" dirty="0">
                <a:latin typeface="나눔고딕"/>
                <a:cs typeface="나눔고딕"/>
              </a:rPr>
              <a:t>웹</a:t>
            </a:r>
            <a:r>
              <a:rPr lang="ko-KR" altLang="en-US" sz="2000" b="1" spc="-25" dirty="0">
                <a:latin typeface="나눔고딕"/>
                <a:cs typeface="나눔고딕"/>
              </a:rPr>
              <a:t> </a:t>
            </a:r>
            <a:r>
              <a:rPr lang="ko-KR" altLang="en-US" sz="2000" b="1" spc="30" dirty="0">
                <a:latin typeface="나눔고딕"/>
                <a:cs typeface="나눔고딕"/>
              </a:rPr>
              <a:t>애플리케이</a:t>
            </a:r>
            <a:r>
              <a:rPr lang="ko-KR" altLang="en-US" sz="2000" b="1" dirty="0">
                <a:latin typeface="나눔고딕"/>
                <a:cs typeface="나눔고딕"/>
              </a:rPr>
              <a:t>션</a:t>
            </a:r>
            <a:r>
              <a:rPr lang="ko-KR" altLang="en-US" sz="2000" b="1" spc="-165" dirty="0">
                <a:latin typeface="나눔고딕"/>
                <a:cs typeface="나눔고딕"/>
              </a:rPr>
              <a:t> </a:t>
            </a:r>
            <a:r>
              <a:rPr lang="ko-KR" altLang="en-US" sz="2000" b="1" spc="30" dirty="0">
                <a:latin typeface="나눔고딕"/>
                <a:cs typeface="나눔고딕"/>
              </a:rPr>
              <a:t>개</a:t>
            </a:r>
            <a:r>
              <a:rPr lang="ko-KR" altLang="en-US" sz="2000" b="1" dirty="0">
                <a:latin typeface="나눔고딕"/>
                <a:cs typeface="나눔고딕"/>
              </a:rPr>
              <a:t>발</a:t>
            </a:r>
            <a:r>
              <a:rPr lang="ko-KR" altLang="en-US" sz="2000" b="1" spc="-100" dirty="0">
                <a:latin typeface="나눔고딕"/>
                <a:cs typeface="나눔고딕"/>
              </a:rPr>
              <a:t> </a:t>
            </a:r>
            <a:r>
              <a:rPr lang="ko-KR" altLang="en-US" sz="2000" b="1" spc="30" dirty="0">
                <a:latin typeface="나눔고딕"/>
                <a:cs typeface="나눔고딕"/>
              </a:rPr>
              <a:t>프레임워크</a:t>
            </a:r>
            <a:endParaRPr lang="ko-KR" altLang="en-US" sz="2000" dirty="0">
              <a:latin typeface="나눔고딕"/>
              <a:cs typeface="나눔고딕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4294967295"/>
          </p:nvPr>
        </p:nvSpPr>
        <p:spPr>
          <a:xfrm>
            <a:off x="7935913" y="6577013"/>
            <a:ext cx="1970087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hlinkClick r:id="rId3"/>
              </a:rPr>
              <a:t> </a:t>
            </a:r>
            <a:endParaRPr spc="10" dirty="0">
              <a:hlinkClick r:id="rId3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434" y="1172220"/>
            <a:ext cx="7420293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dirty="0">
                <a:solidFill>
                  <a:srgbClr val="1F487C"/>
                </a:solidFill>
                <a:latin typeface="나눔고딕"/>
                <a:cs typeface="나눔고딕"/>
              </a:rPr>
              <a:t>:</a:t>
            </a:r>
            <a:r>
              <a:rPr sz="1550" b="1" spc="-1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개발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에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바탕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이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되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는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템플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릿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역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할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클래스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/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인터페이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스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집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합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(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공장</a:t>
            </a:r>
            <a:r>
              <a:rPr sz="1550" b="1" spc="5" dirty="0">
                <a:solidFill>
                  <a:srgbClr val="1F487C"/>
                </a:solidFill>
                <a:latin typeface="나눔고딕"/>
                <a:cs typeface="나눔고딕"/>
              </a:rPr>
              <a:t>)</a:t>
            </a:r>
            <a:endParaRPr sz="155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웹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dirty="0">
                <a:solidFill>
                  <a:srgbClr val="1F487C"/>
                </a:solidFill>
                <a:latin typeface="나눔고딕"/>
                <a:cs typeface="나눔고딕"/>
              </a:rPr>
              <a:t>:</a:t>
            </a:r>
            <a:r>
              <a:rPr sz="1550" b="1" spc="-1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웹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개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발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전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용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프레임워크</a:t>
            </a:r>
            <a:endParaRPr sz="155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풀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스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택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5" dirty="0">
                <a:solidFill>
                  <a:srgbClr val="1F487C"/>
                </a:solidFill>
                <a:latin typeface="나눔고딕"/>
                <a:cs typeface="나눔고딕"/>
              </a:rPr>
              <a:t>VS</a:t>
            </a:r>
            <a:r>
              <a:rPr sz="1550" b="1" spc="5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마이크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프레임워크</a:t>
            </a:r>
            <a:endParaRPr sz="1550" dirty="0">
              <a:latin typeface="나눔고딕"/>
              <a:cs typeface="나눔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26792" y="3414649"/>
            <a:ext cx="582930" cy="483234"/>
          </a:xfrm>
          <a:custGeom>
            <a:avLst/>
            <a:gdLst/>
            <a:ahLst/>
            <a:cxnLst/>
            <a:rect l="l" t="t" r="r" b="b"/>
            <a:pathLst>
              <a:path w="582930" h="483235">
                <a:moveTo>
                  <a:pt x="482385" y="57781"/>
                </a:moveTo>
                <a:lnTo>
                  <a:pt x="0" y="453771"/>
                </a:lnTo>
                <a:lnTo>
                  <a:pt x="24129" y="483235"/>
                </a:lnTo>
                <a:lnTo>
                  <a:pt x="506540" y="87224"/>
                </a:lnTo>
                <a:lnTo>
                  <a:pt x="482385" y="57781"/>
                </a:lnTo>
                <a:close/>
              </a:path>
              <a:path w="582930" h="483235">
                <a:moveTo>
                  <a:pt x="562405" y="45720"/>
                </a:moveTo>
                <a:lnTo>
                  <a:pt x="497077" y="45720"/>
                </a:lnTo>
                <a:lnTo>
                  <a:pt x="521207" y="75184"/>
                </a:lnTo>
                <a:lnTo>
                  <a:pt x="506540" y="87224"/>
                </a:lnTo>
                <a:lnTo>
                  <a:pt x="530732" y="116712"/>
                </a:lnTo>
                <a:lnTo>
                  <a:pt x="562405" y="45720"/>
                </a:lnTo>
                <a:close/>
              </a:path>
              <a:path w="582930" h="483235">
                <a:moveTo>
                  <a:pt x="497077" y="45720"/>
                </a:moveTo>
                <a:lnTo>
                  <a:pt x="482385" y="57781"/>
                </a:lnTo>
                <a:lnTo>
                  <a:pt x="506540" y="87224"/>
                </a:lnTo>
                <a:lnTo>
                  <a:pt x="521207" y="75184"/>
                </a:lnTo>
                <a:lnTo>
                  <a:pt x="497077" y="45720"/>
                </a:lnTo>
                <a:close/>
              </a:path>
              <a:path w="582930" h="483235">
                <a:moveTo>
                  <a:pt x="582802" y="0"/>
                </a:moveTo>
                <a:lnTo>
                  <a:pt x="458215" y="28321"/>
                </a:lnTo>
                <a:lnTo>
                  <a:pt x="482385" y="57781"/>
                </a:lnTo>
                <a:lnTo>
                  <a:pt x="497077" y="45720"/>
                </a:lnTo>
                <a:lnTo>
                  <a:pt x="562405" y="45720"/>
                </a:lnTo>
                <a:lnTo>
                  <a:pt x="582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75762" y="4006214"/>
            <a:ext cx="1016635" cy="371475"/>
          </a:xfrm>
          <a:custGeom>
            <a:avLst/>
            <a:gdLst/>
            <a:ahLst/>
            <a:cxnLst/>
            <a:rect l="l" t="t" r="r" b="b"/>
            <a:pathLst>
              <a:path w="1016635" h="371475">
                <a:moveTo>
                  <a:pt x="902008" y="335243"/>
                </a:moveTo>
                <a:lnTo>
                  <a:pt x="890016" y="371475"/>
                </a:lnTo>
                <a:lnTo>
                  <a:pt x="1016507" y="353187"/>
                </a:lnTo>
                <a:lnTo>
                  <a:pt x="1004536" y="341249"/>
                </a:lnTo>
                <a:lnTo>
                  <a:pt x="920115" y="341249"/>
                </a:lnTo>
                <a:lnTo>
                  <a:pt x="902008" y="335243"/>
                </a:lnTo>
                <a:close/>
              </a:path>
              <a:path w="1016635" h="371475">
                <a:moveTo>
                  <a:pt x="913983" y="299063"/>
                </a:moveTo>
                <a:lnTo>
                  <a:pt x="902008" y="335243"/>
                </a:lnTo>
                <a:lnTo>
                  <a:pt x="920115" y="341249"/>
                </a:lnTo>
                <a:lnTo>
                  <a:pt x="932053" y="305054"/>
                </a:lnTo>
                <a:lnTo>
                  <a:pt x="913983" y="299063"/>
                </a:lnTo>
                <a:close/>
              </a:path>
              <a:path w="1016635" h="371475">
                <a:moveTo>
                  <a:pt x="925957" y="262890"/>
                </a:moveTo>
                <a:lnTo>
                  <a:pt x="913983" y="299063"/>
                </a:lnTo>
                <a:lnTo>
                  <a:pt x="932053" y="305054"/>
                </a:lnTo>
                <a:lnTo>
                  <a:pt x="920115" y="341249"/>
                </a:lnTo>
                <a:lnTo>
                  <a:pt x="1004536" y="341249"/>
                </a:lnTo>
                <a:lnTo>
                  <a:pt x="925957" y="262890"/>
                </a:lnTo>
                <a:close/>
              </a:path>
              <a:path w="1016635" h="371475">
                <a:moveTo>
                  <a:pt x="11937" y="0"/>
                </a:moveTo>
                <a:lnTo>
                  <a:pt x="0" y="36068"/>
                </a:lnTo>
                <a:lnTo>
                  <a:pt x="902008" y="335243"/>
                </a:lnTo>
                <a:lnTo>
                  <a:pt x="913983" y="299063"/>
                </a:lnTo>
                <a:lnTo>
                  <a:pt x="11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6294" y="2819400"/>
            <a:ext cx="3677285" cy="3095625"/>
          </a:xfrm>
          <a:custGeom>
            <a:avLst/>
            <a:gdLst/>
            <a:ahLst/>
            <a:cxnLst/>
            <a:rect l="l" t="t" r="r" b="b"/>
            <a:pathLst>
              <a:path w="3677285" h="3095625">
                <a:moveTo>
                  <a:pt x="3160712" y="0"/>
                </a:moveTo>
                <a:lnTo>
                  <a:pt x="515937" y="0"/>
                </a:lnTo>
                <a:lnTo>
                  <a:pt x="473623" y="1709"/>
                </a:lnTo>
                <a:lnTo>
                  <a:pt x="432251" y="6749"/>
                </a:lnTo>
                <a:lnTo>
                  <a:pt x="391954" y="14988"/>
                </a:lnTo>
                <a:lnTo>
                  <a:pt x="352864" y="26292"/>
                </a:lnTo>
                <a:lnTo>
                  <a:pt x="315114" y="40528"/>
                </a:lnTo>
                <a:lnTo>
                  <a:pt x="278837" y="57566"/>
                </a:lnTo>
                <a:lnTo>
                  <a:pt x="244166" y="77270"/>
                </a:lnTo>
                <a:lnTo>
                  <a:pt x="211234" y="99511"/>
                </a:lnTo>
                <a:lnTo>
                  <a:pt x="180173" y="124153"/>
                </a:lnTo>
                <a:lnTo>
                  <a:pt x="151117" y="151066"/>
                </a:lnTo>
                <a:lnTo>
                  <a:pt x="124197" y="180116"/>
                </a:lnTo>
                <a:lnTo>
                  <a:pt x="99548" y="211171"/>
                </a:lnTo>
                <a:lnTo>
                  <a:pt x="77301" y="244098"/>
                </a:lnTo>
                <a:lnTo>
                  <a:pt x="57589" y="278765"/>
                </a:lnTo>
                <a:lnTo>
                  <a:pt x="40545" y="315039"/>
                </a:lnTo>
                <a:lnTo>
                  <a:pt x="26303" y="352787"/>
                </a:lnTo>
                <a:lnTo>
                  <a:pt x="14994" y="391877"/>
                </a:lnTo>
                <a:lnTo>
                  <a:pt x="6752" y="432177"/>
                </a:lnTo>
                <a:lnTo>
                  <a:pt x="1710" y="473553"/>
                </a:lnTo>
                <a:lnTo>
                  <a:pt x="0" y="515874"/>
                </a:lnTo>
                <a:lnTo>
                  <a:pt x="0" y="2579624"/>
                </a:lnTo>
                <a:lnTo>
                  <a:pt x="1710" y="2621945"/>
                </a:lnTo>
                <a:lnTo>
                  <a:pt x="6752" y="2663324"/>
                </a:lnTo>
                <a:lnTo>
                  <a:pt x="14994" y="2703627"/>
                </a:lnTo>
                <a:lnTo>
                  <a:pt x="26303" y="2742723"/>
                </a:lnTo>
                <a:lnTo>
                  <a:pt x="40545" y="2780478"/>
                </a:lnTo>
                <a:lnTo>
                  <a:pt x="57589" y="2816759"/>
                </a:lnTo>
                <a:lnTo>
                  <a:pt x="77301" y="2851435"/>
                </a:lnTo>
                <a:lnTo>
                  <a:pt x="99548" y="2884371"/>
                </a:lnTo>
                <a:lnTo>
                  <a:pt x="124197" y="2915435"/>
                </a:lnTo>
                <a:lnTo>
                  <a:pt x="151117" y="2944495"/>
                </a:lnTo>
                <a:lnTo>
                  <a:pt x="180173" y="2971417"/>
                </a:lnTo>
                <a:lnTo>
                  <a:pt x="211234" y="2996069"/>
                </a:lnTo>
                <a:lnTo>
                  <a:pt x="244166" y="3018318"/>
                </a:lnTo>
                <a:lnTo>
                  <a:pt x="278837" y="3038031"/>
                </a:lnTo>
                <a:lnTo>
                  <a:pt x="315114" y="3055076"/>
                </a:lnTo>
                <a:lnTo>
                  <a:pt x="352864" y="3069319"/>
                </a:lnTo>
                <a:lnTo>
                  <a:pt x="391954" y="3080629"/>
                </a:lnTo>
                <a:lnTo>
                  <a:pt x="432251" y="3088871"/>
                </a:lnTo>
                <a:lnTo>
                  <a:pt x="473623" y="3093914"/>
                </a:lnTo>
                <a:lnTo>
                  <a:pt x="515937" y="3095625"/>
                </a:lnTo>
                <a:lnTo>
                  <a:pt x="3160712" y="3095625"/>
                </a:lnTo>
                <a:lnTo>
                  <a:pt x="3203033" y="3093914"/>
                </a:lnTo>
                <a:lnTo>
                  <a:pt x="3244412" y="3088871"/>
                </a:lnTo>
                <a:lnTo>
                  <a:pt x="3284716" y="3080629"/>
                </a:lnTo>
                <a:lnTo>
                  <a:pt x="3323811" y="3069319"/>
                </a:lnTo>
                <a:lnTo>
                  <a:pt x="3361566" y="3055076"/>
                </a:lnTo>
                <a:lnTo>
                  <a:pt x="3397848" y="3038031"/>
                </a:lnTo>
                <a:lnTo>
                  <a:pt x="3432523" y="3018318"/>
                </a:lnTo>
                <a:lnTo>
                  <a:pt x="3465459" y="2996069"/>
                </a:lnTo>
                <a:lnTo>
                  <a:pt x="3496523" y="2971417"/>
                </a:lnTo>
                <a:lnTo>
                  <a:pt x="3525583" y="2944495"/>
                </a:lnTo>
                <a:lnTo>
                  <a:pt x="3552505" y="2915435"/>
                </a:lnTo>
                <a:lnTo>
                  <a:pt x="3577157" y="2884371"/>
                </a:lnTo>
                <a:lnTo>
                  <a:pt x="3599406" y="2851435"/>
                </a:lnTo>
                <a:lnTo>
                  <a:pt x="3619120" y="2816759"/>
                </a:lnTo>
                <a:lnTo>
                  <a:pt x="3636164" y="2780478"/>
                </a:lnTo>
                <a:lnTo>
                  <a:pt x="3650408" y="2742723"/>
                </a:lnTo>
                <a:lnTo>
                  <a:pt x="3661717" y="2703627"/>
                </a:lnTo>
                <a:lnTo>
                  <a:pt x="3669960" y="2663324"/>
                </a:lnTo>
                <a:lnTo>
                  <a:pt x="3675003" y="2621945"/>
                </a:lnTo>
                <a:lnTo>
                  <a:pt x="3676713" y="2579624"/>
                </a:lnTo>
                <a:lnTo>
                  <a:pt x="3676713" y="515874"/>
                </a:lnTo>
                <a:lnTo>
                  <a:pt x="3675003" y="473553"/>
                </a:lnTo>
                <a:lnTo>
                  <a:pt x="3669960" y="432177"/>
                </a:lnTo>
                <a:lnTo>
                  <a:pt x="3661717" y="391877"/>
                </a:lnTo>
                <a:lnTo>
                  <a:pt x="3650408" y="352787"/>
                </a:lnTo>
                <a:lnTo>
                  <a:pt x="3636164" y="315039"/>
                </a:lnTo>
                <a:lnTo>
                  <a:pt x="3619120" y="278765"/>
                </a:lnTo>
                <a:lnTo>
                  <a:pt x="3599406" y="244098"/>
                </a:lnTo>
                <a:lnTo>
                  <a:pt x="3577157" y="211171"/>
                </a:lnTo>
                <a:lnTo>
                  <a:pt x="3552505" y="180116"/>
                </a:lnTo>
                <a:lnTo>
                  <a:pt x="3525583" y="151066"/>
                </a:lnTo>
                <a:lnTo>
                  <a:pt x="3496523" y="124153"/>
                </a:lnTo>
                <a:lnTo>
                  <a:pt x="3465459" y="99511"/>
                </a:lnTo>
                <a:lnTo>
                  <a:pt x="3432523" y="77270"/>
                </a:lnTo>
                <a:lnTo>
                  <a:pt x="3397848" y="57566"/>
                </a:lnTo>
                <a:lnTo>
                  <a:pt x="3361566" y="40528"/>
                </a:lnTo>
                <a:lnTo>
                  <a:pt x="3323811" y="26292"/>
                </a:lnTo>
                <a:lnTo>
                  <a:pt x="3284716" y="14988"/>
                </a:lnTo>
                <a:lnTo>
                  <a:pt x="3244412" y="6749"/>
                </a:lnTo>
                <a:lnTo>
                  <a:pt x="3203033" y="1709"/>
                </a:lnTo>
                <a:lnTo>
                  <a:pt x="31607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6294" y="2819400"/>
            <a:ext cx="3677285" cy="3095625"/>
          </a:xfrm>
          <a:custGeom>
            <a:avLst/>
            <a:gdLst/>
            <a:ahLst/>
            <a:cxnLst/>
            <a:rect l="l" t="t" r="r" b="b"/>
            <a:pathLst>
              <a:path w="3677285" h="3095625">
                <a:moveTo>
                  <a:pt x="0" y="515874"/>
                </a:moveTo>
                <a:lnTo>
                  <a:pt x="1710" y="473553"/>
                </a:lnTo>
                <a:lnTo>
                  <a:pt x="6752" y="432177"/>
                </a:lnTo>
                <a:lnTo>
                  <a:pt x="14994" y="391877"/>
                </a:lnTo>
                <a:lnTo>
                  <a:pt x="26303" y="352787"/>
                </a:lnTo>
                <a:lnTo>
                  <a:pt x="40545" y="315039"/>
                </a:lnTo>
                <a:lnTo>
                  <a:pt x="57589" y="278765"/>
                </a:lnTo>
                <a:lnTo>
                  <a:pt x="77301" y="244098"/>
                </a:lnTo>
                <a:lnTo>
                  <a:pt x="99548" y="211171"/>
                </a:lnTo>
                <a:lnTo>
                  <a:pt x="124197" y="180116"/>
                </a:lnTo>
                <a:lnTo>
                  <a:pt x="151117" y="151066"/>
                </a:lnTo>
                <a:lnTo>
                  <a:pt x="180173" y="124153"/>
                </a:lnTo>
                <a:lnTo>
                  <a:pt x="211234" y="99511"/>
                </a:lnTo>
                <a:lnTo>
                  <a:pt x="244166" y="77270"/>
                </a:lnTo>
                <a:lnTo>
                  <a:pt x="278837" y="57566"/>
                </a:lnTo>
                <a:lnTo>
                  <a:pt x="315114" y="40528"/>
                </a:lnTo>
                <a:lnTo>
                  <a:pt x="352864" y="26292"/>
                </a:lnTo>
                <a:lnTo>
                  <a:pt x="391954" y="14988"/>
                </a:lnTo>
                <a:lnTo>
                  <a:pt x="432251" y="6749"/>
                </a:lnTo>
                <a:lnTo>
                  <a:pt x="473623" y="1709"/>
                </a:lnTo>
                <a:lnTo>
                  <a:pt x="515937" y="0"/>
                </a:lnTo>
                <a:lnTo>
                  <a:pt x="3160712" y="0"/>
                </a:lnTo>
                <a:lnTo>
                  <a:pt x="3203033" y="1709"/>
                </a:lnTo>
                <a:lnTo>
                  <a:pt x="3244412" y="6749"/>
                </a:lnTo>
                <a:lnTo>
                  <a:pt x="3284716" y="14988"/>
                </a:lnTo>
                <a:lnTo>
                  <a:pt x="3323811" y="26292"/>
                </a:lnTo>
                <a:lnTo>
                  <a:pt x="3361566" y="40528"/>
                </a:lnTo>
                <a:lnTo>
                  <a:pt x="3397848" y="57566"/>
                </a:lnTo>
                <a:lnTo>
                  <a:pt x="3432523" y="77270"/>
                </a:lnTo>
                <a:lnTo>
                  <a:pt x="3465459" y="99511"/>
                </a:lnTo>
                <a:lnTo>
                  <a:pt x="3496523" y="124153"/>
                </a:lnTo>
                <a:lnTo>
                  <a:pt x="3525583" y="151066"/>
                </a:lnTo>
                <a:lnTo>
                  <a:pt x="3552505" y="180116"/>
                </a:lnTo>
                <a:lnTo>
                  <a:pt x="3577157" y="211171"/>
                </a:lnTo>
                <a:lnTo>
                  <a:pt x="3599406" y="244098"/>
                </a:lnTo>
                <a:lnTo>
                  <a:pt x="3619120" y="278765"/>
                </a:lnTo>
                <a:lnTo>
                  <a:pt x="3636164" y="315039"/>
                </a:lnTo>
                <a:lnTo>
                  <a:pt x="3650408" y="352787"/>
                </a:lnTo>
                <a:lnTo>
                  <a:pt x="3661717" y="391877"/>
                </a:lnTo>
                <a:lnTo>
                  <a:pt x="3669960" y="432177"/>
                </a:lnTo>
                <a:lnTo>
                  <a:pt x="3675003" y="473553"/>
                </a:lnTo>
                <a:lnTo>
                  <a:pt x="3676713" y="515874"/>
                </a:lnTo>
                <a:lnTo>
                  <a:pt x="3676713" y="2579624"/>
                </a:lnTo>
                <a:lnTo>
                  <a:pt x="3675003" y="2621945"/>
                </a:lnTo>
                <a:lnTo>
                  <a:pt x="3669960" y="2663324"/>
                </a:lnTo>
                <a:lnTo>
                  <a:pt x="3661717" y="2703627"/>
                </a:lnTo>
                <a:lnTo>
                  <a:pt x="3650408" y="2742723"/>
                </a:lnTo>
                <a:lnTo>
                  <a:pt x="3636164" y="2780478"/>
                </a:lnTo>
                <a:lnTo>
                  <a:pt x="3619120" y="2816759"/>
                </a:lnTo>
                <a:lnTo>
                  <a:pt x="3599406" y="2851435"/>
                </a:lnTo>
                <a:lnTo>
                  <a:pt x="3577157" y="2884371"/>
                </a:lnTo>
                <a:lnTo>
                  <a:pt x="3552505" y="2915435"/>
                </a:lnTo>
                <a:lnTo>
                  <a:pt x="3525583" y="2944495"/>
                </a:lnTo>
                <a:lnTo>
                  <a:pt x="3496523" y="2971417"/>
                </a:lnTo>
                <a:lnTo>
                  <a:pt x="3465459" y="2996069"/>
                </a:lnTo>
                <a:lnTo>
                  <a:pt x="3432523" y="3018318"/>
                </a:lnTo>
                <a:lnTo>
                  <a:pt x="3397848" y="3038031"/>
                </a:lnTo>
                <a:lnTo>
                  <a:pt x="3361566" y="3055076"/>
                </a:lnTo>
                <a:lnTo>
                  <a:pt x="3323811" y="3069319"/>
                </a:lnTo>
                <a:lnTo>
                  <a:pt x="3284716" y="3080629"/>
                </a:lnTo>
                <a:lnTo>
                  <a:pt x="3244412" y="3088871"/>
                </a:lnTo>
                <a:lnTo>
                  <a:pt x="3203033" y="3093914"/>
                </a:lnTo>
                <a:lnTo>
                  <a:pt x="3160712" y="3095625"/>
                </a:lnTo>
                <a:lnTo>
                  <a:pt x="515937" y="3095625"/>
                </a:lnTo>
                <a:lnTo>
                  <a:pt x="473623" y="3093914"/>
                </a:lnTo>
                <a:lnTo>
                  <a:pt x="432251" y="3088871"/>
                </a:lnTo>
                <a:lnTo>
                  <a:pt x="391954" y="3080629"/>
                </a:lnTo>
                <a:lnTo>
                  <a:pt x="352864" y="3069319"/>
                </a:lnTo>
                <a:lnTo>
                  <a:pt x="315114" y="3055076"/>
                </a:lnTo>
                <a:lnTo>
                  <a:pt x="278837" y="3038031"/>
                </a:lnTo>
                <a:lnTo>
                  <a:pt x="244166" y="3018318"/>
                </a:lnTo>
                <a:lnTo>
                  <a:pt x="211234" y="2996069"/>
                </a:lnTo>
                <a:lnTo>
                  <a:pt x="180173" y="2971417"/>
                </a:lnTo>
                <a:lnTo>
                  <a:pt x="151117" y="2944495"/>
                </a:lnTo>
                <a:lnTo>
                  <a:pt x="124197" y="2915435"/>
                </a:lnTo>
                <a:lnTo>
                  <a:pt x="99548" y="2884371"/>
                </a:lnTo>
                <a:lnTo>
                  <a:pt x="77301" y="2851435"/>
                </a:lnTo>
                <a:lnTo>
                  <a:pt x="57589" y="2816759"/>
                </a:lnTo>
                <a:lnTo>
                  <a:pt x="40545" y="2780478"/>
                </a:lnTo>
                <a:lnTo>
                  <a:pt x="26303" y="2742723"/>
                </a:lnTo>
                <a:lnTo>
                  <a:pt x="14994" y="2703627"/>
                </a:lnTo>
                <a:lnTo>
                  <a:pt x="6752" y="2663324"/>
                </a:lnTo>
                <a:lnTo>
                  <a:pt x="1710" y="2621945"/>
                </a:lnTo>
                <a:lnTo>
                  <a:pt x="0" y="2579624"/>
                </a:lnTo>
                <a:lnTo>
                  <a:pt x="0" y="515874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3457" y="3443224"/>
            <a:ext cx="1438275" cy="1438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9857" y="4500499"/>
            <a:ext cx="866775" cy="866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10357" y="2976499"/>
            <a:ext cx="876300" cy="866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3443" y="4161535"/>
            <a:ext cx="273050" cy="772795"/>
          </a:xfrm>
          <a:custGeom>
            <a:avLst/>
            <a:gdLst/>
            <a:ahLst/>
            <a:cxnLst/>
            <a:rect l="l" t="t" r="r" b="b"/>
            <a:pathLst>
              <a:path w="273050" h="772795">
                <a:moveTo>
                  <a:pt x="199591" y="668899"/>
                </a:moveTo>
                <a:lnTo>
                  <a:pt x="163068" y="679957"/>
                </a:lnTo>
                <a:lnTo>
                  <a:pt x="250951" y="772794"/>
                </a:lnTo>
                <a:lnTo>
                  <a:pt x="265642" y="687069"/>
                </a:lnTo>
                <a:lnTo>
                  <a:pt x="205105" y="687069"/>
                </a:lnTo>
                <a:lnTo>
                  <a:pt x="199591" y="668899"/>
                </a:lnTo>
                <a:close/>
              </a:path>
              <a:path w="273050" h="772795">
                <a:moveTo>
                  <a:pt x="236047" y="657860"/>
                </a:moveTo>
                <a:lnTo>
                  <a:pt x="199591" y="668899"/>
                </a:lnTo>
                <a:lnTo>
                  <a:pt x="205105" y="687069"/>
                </a:lnTo>
                <a:lnTo>
                  <a:pt x="241554" y="676020"/>
                </a:lnTo>
                <a:lnTo>
                  <a:pt x="236047" y="657860"/>
                </a:lnTo>
                <a:close/>
              </a:path>
              <a:path w="273050" h="772795">
                <a:moveTo>
                  <a:pt x="272542" y="646811"/>
                </a:moveTo>
                <a:lnTo>
                  <a:pt x="236047" y="657860"/>
                </a:lnTo>
                <a:lnTo>
                  <a:pt x="241554" y="676020"/>
                </a:lnTo>
                <a:lnTo>
                  <a:pt x="205105" y="687069"/>
                </a:lnTo>
                <a:lnTo>
                  <a:pt x="265642" y="687069"/>
                </a:lnTo>
                <a:lnTo>
                  <a:pt x="272542" y="646811"/>
                </a:lnTo>
                <a:close/>
              </a:path>
              <a:path w="273050" h="772795">
                <a:moveTo>
                  <a:pt x="36575" y="0"/>
                </a:moveTo>
                <a:lnTo>
                  <a:pt x="0" y="11175"/>
                </a:lnTo>
                <a:lnTo>
                  <a:pt x="199591" y="668899"/>
                </a:lnTo>
                <a:lnTo>
                  <a:pt x="236047" y="657860"/>
                </a:lnTo>
                <a:lnTo>
                  <a:pt x="365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00907" y="3928999"/>
            <a:ext cx="857250" cy="857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5983" y="3987164"/>
            <a:ext cx="1033780" cy="391795"/>
          </a:xfrm>
          <a:custGeom>
            <a:avLst/>
            <a:gdLst/>
            <a:ahLst/>
            <a:cxnLst/>
            <a:rect l="l" t="t" r="r" b="b"/>
            <a:pathLst>
              <a:path w="1033779" h="391795">
                <a:moveTo>
                  <a:pt x="919302" y="355581"/>
                </a:moveTo>
                <a:lnTo>
                  <a:pt x="906780" y="391541"/>
                </a:lnTo>
                <a:lnTo>
                  <a:pt x="1033526" y="375031"/>
                </a:lnTo>
                <a:lnTo>
                  <a:pt x="1020648" y="361823"/>
                </a:lnTo>
                <a:lnTo>
                  <a:pt x="937260" y="361823"/>
                </a:lnTo>
                <a:lnTo>
                  <a:pt x="919302" y="355581"/>
                </a:lnTo>
                <a:close/>
              </a:path>
              <a:path w="1033779" h="391795">
                <a:moveTo>
                  <a:pt x="931863" y="319510"/>
                </a:moveTo>
                <a:lnTo>
                  <a:pt x="919302" y="355581"/>
                </a:lnTo>
                <a:lnTo>
                  <a:pt x="937260" y="361823"/>
                </a:lnTo>
                <a:lnTo>
                  <a:pt x="949833" y="325755"/>
                </a:lnTo>
                <a:lnTo>
                  <a:pt x="931863" y="319510"/>
                </a:lnTo>
                <a:close/>
              </a:path>
              <a:path w="1033779" h="391795">
                <a:moveTo>
                  <a:pt x="944372" y="283591"/>
                </a:moveTo>
                <a:lnTo>
                  <a:pt x="931863" y="319510"/>
                </a:lnTo>
                <a:lnTo>
                  <a:pt x="949833" y="325755"/>
                </a:lnTo>
                <a:lnTo>
                  <a:pt x="937260" y="361823"/>
                </a:lnTo>
                <a:lnTo>
                  <a:pt x="1020648" y="361823"/>
                </a:lnTo>
                <a:lnTo>
                  <a:pt x="944372" y="283591"/>
                </a:lnTo>
                <a:close/>
              </a:path>
              <a:path w="1033779" h="391795">
                <a:moveTo>
                  <a:pt x="12446" y="0"/>
                </a:moveTo>
                <a:lnTo>
                  <a:pt x="0" y="36068"/>
                </a:lnTo>
                <a:lnTo>
                  <a:pt x="919302" y="355581"/>
                </a:lnTo>
                <a:lnTo>
                  <a:pt x="931863" y="319510"/>
                </a:lnTo>
                <a:lnTo>
                  <a:pt x="124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21280" y="3414649"/>
            <a:ext cx="495934" cy="455930"/>
          </a:xfrm>
          <a:custGeom>
            <a:avLst/>
            <a:gdLst/>
            <a:ahLst/>
            <a:cxnLst/>
            <a:rect l="l" t="t" r="r" b="b"/>
            <a:pathLst>
              <a:path w="495935" h="455929">
                <a:moveTo>
                  <a:pt x="398638" y="63064"/>
                </a:moveTo>
                <a:lnTo>
                  <a:pt x="0" y="427482"/>
                </a:lnTo>
                <a:lnTo>
                  <a:pt x="25653" y="455675"/>
                </a:lnTo>
                <a:lnTo>
                  <a:pt x="424380" y="91178"/>
                </a:lnTo>
                <a:lnTo>
                  <a:pt x="398638" y="63064"/>
                </a:lnTo>
                <a:close/>
              </a:path>
              <a:path w="495935" h="455929">
                <a:moveTo>
                  <a:pt x="476575" y="50164"/>
                </a:moveTo>
                <a:lnTo>
                  <a:pt x="412750" y="50164"/>
                </a:lnTo>
                <a:lnTo>
                  <a:pt x="438403" y="78359"/>
                </a:lnTo>
                <a:lnTo>
                  <a:pt x="424380" y="91178"/>
                </a:lnTo>
                <a:lnTo>
                  <a:pt x="450088" y="119252"/>
                </a:lnTo>
                <a:lnTo>
                  <a:pt x="476575" y="50164"/>
                </a:lnTo>
                <a:close/>
              </a:path>
              <a:path w="495935" h="455929">
                <a:moveTo>
                  <a:pt x="412750" y="50164"/>
                </a:moveTo>
                <a:lnTo>
                  <a:pt x="398638" y="63064"/>
                </a:lnTo>
                <a:lnTo>
                  <a:pt x="424380" y="91178"/>
                </a:lnTo>
                <a:lnTo>
                  <a:pt x="438403" y="78359"/>
                </a:lnTo>
                <a:lnTo>
                  <a:pt x="412750" y="50164"/>
                </a:lnTo>
                <a:close/>
              </a:path>
              <a:path w="495935" h="455929">
                <a:moveTo>
                  <a:pt x="495807" y="0"/>
                </a:moveTo>
                <a:lnTo>
                  <a:pt x="372871" y="34925"/>
                </a:lnTo>
                <a:lnTo>
                  <a:pt x="398638" y="63064"/>
                </a:lnTo>
                <a:lnTo>
                  <a:pt x="412750" y="50164"/>
                </a:lnTo>
                <a:lnTo>
                  <a:pt x="476575" y="50164"/>
                </a:lnTo>
                <a:lnTo>
                  <a:pt x="495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5783" y="2933700"/>
            <a:ext cx="714375" cy="276225"/>
          </a:xfrm>
          <a:custGeom>
            <a:avLst/>
            <a:gdLst/>
            <a:ahLst/>
            <a:cxnLst/>
            <a:rect l="l" t="t" r="r" b="b"/>
            <a:pathLst>
              <a:path w="714375" h="276225">
                <a:moveTo>
                  <a:pt x="0" y="276225"/>
                </a:moveTo>
                <a:lnTo>
                  <a:pt x="714375" y="276225"/>
                </a:lnTo>
                <a:lnTo>
                  <a:pt x="714375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05783" y="2933700"/>
            <a:ext cx="714375" cy="276225"/>
          </a:xfrm>
          <a:prstGeom prst="rect">
            <a:avLst/>
          </a:prstGeom>
          <a:solidFill>
            <a:srgbClr val="FFFFFF"/>
          </a:solidFill>
          <a:ln w="28575">
            <a:solidFill>
              <a:srgbClr val="9BBA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0025">
              <a:lnSpc>
                <a:spcPct val="100000"/>
              </a:lnSpc>
            </a:pPr>
            <a:r>
              <a:rPr sz="1200" b="1" spc="-10" dirty="0">
                <a:latin typeface="나눔고딕"/>
                <a:cs typeface="나눔고딕"/>
              </a:rPr>
              <a:t>공장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72608" y="2819400"/>
            <a:ext cx="3667125" cy="3095625"/>
          </a:xfrm>
          <a:custGeom>
            <a:avLst/>
            <a:gdLst/>
            <a:ahLst/>
            <a:cxnLst/>
            <a:rect l="l" t="t" r="r" b="b"/>
            <a:pathLst>
              <a:path w="3667125" h="3095625">
                <a:moveTo>
                  <a:pt x="3151124" y="0"/>
                </a:moveTo>
                <a:lnTo>
                  <a:pt x="515874" y="0"/>
                </a:lnTo>
                <a:lnTo>
                  <a:pt x="473553" y="1709"/>
                </a:lnTo>
                <a:lnTo>
                  <a:pt x="432177" y="6749"/>
                </a:lnTo>
                <a:lnTo>
                  <a:pt x="391877" y="14988"/>
                </a:lnTo>
                <a:lnTo>
                  <a:pt x="352787" y="26292"/>
                </a:lnTo>
                <a:lnTo>
                  <a:pt x="315039" y="40528"/>
                </a:lnTo>
                <a:lnTo>
                  <a:pt x="278765" y="57566"/>
                </a:lnTo>
                <a:lnTo>
                  <a:pt x="244098" y="77270"/>
                </a:lnTo>
                <a:lnTo>
                  <a:pt x="211171" y="99511"/>
                </a:lnTo>
                <a:lnTo>
                  <a:pt x="180116" y="124153"/>
                </a:lnTo>
                <a:lnTo>
                  <a:pt x="151066" y="151066"/>
                </a:lnTo>
                <a:lnTo>
                  <a:pt x="124153" y="180116"/>
                </a:lnTo>
                <a:lnTo>
                  <a:pt x="99511" y="211171"/>
                </a:lnTo>
                <a:lnTo>
                  <a:pt x="77270" y="244098"/>
                </a:lnTo>
                <a:lnTo>
                  <a:pt x="57566" y="278765"/>
                </a:lnTo>
                <a:lnTo>
                  <a:pt x="40528" y="315039"/>
                </a:lnTo>
                <a:lnTo>
                  <a:pt x="26292" y="352787"/>
                </a:lnTo>
                <a:lnTo>
                  <a:pt x="14988" y="391877"/>
                </a:lnTo>
                <a:lnTo>
                  <a:pt x="6749" y="432177"/>
                </a:lnTo>
                <a:lnTo>
                  <a:pt x="1709" y="473553"/>
                </a:lnTo>
                <a:lnTo>
                  <a:pt x="0" y="515874"/>
                </a:lnTo>
                <a:lnTo>
                  <a:pt x="0" y="2579624"/>
                </a:lnTo>
                <a:lnTo>
                  <a:pt x="1709" y="2621945"/>
                </a:lnTo>
                <a:lnTo>
                  <a:pt x="6749" y="2663324"/>
                </a:lnTo>
                <a:lnTo>
                  <a:pt x="14988" y="2703627"/>
                </a:lnTo>
                <a:lnTo>
                  <a:pt x="26292" y="2742723"/>
                </a:lnTo>
                <a:lnTo>
                  <a:pt x="40528" y="2780478"/>
                </a:lnTo>
                <a:lnTo>
                  <a:pt x="57566" y="2816759"/>
                </a:lnTo>
                <a:lnTo>
                  <a:pt x="77270" y="2851435"/>
                </a:lnTo>
                <a:lnTo>
                  <a:pt x="99511" y="2884371"/>
                </a:lnTo>
                <a:lnTo>
                  <a:pt x="124153" y="2915435"/>
                </a:lnTo>
                <a:lnTo>
                  <a:pt x="151066" y="2944495"/>
                </a:lnTo>
                <a:lnTo>
                  <a:pt x="180116" y="2971417"/>
                </a:lnTo>
                <a:lnTo>
                  <a:pt x="211171" y="2996069"/>
                </a:lnTo>
                <a:lnTo>
                  <a:pt x="244098" y="3018318"/>
                </a:lnTo>
                <a:lnTo>
                  <a:pt x="278765" y="3038031"/>
                </a:lnTo>
                <a:lnTo>
                  <a:pt x="315039" y="3055076"/>
                </a:lnTo>
                <a:lnTo>
                  <a:pt x="352787" y="3069319"/>
                </a:lnTo>
                <a:lnTo>
                  <a:pt x="391877" y="3080629"/>
                </a:lnTo>
                <a:lnTo>
                  <a:pt x="432177" y="3088871"/>
                </a:lnTo>
                <a:lnTo>
                  <a:pt x="473553" y="3093914"/>
                </a:lnTo>
                <a:lnTo>
                  <a:pt x="515874" y="3095625"/>
                </a:lnTo>
                <a:lnTo>
                  <a:pt x="3151124" y="3095625"/>
                </a:lnTo>
                <a:lnTo>
                  <a:pt x="3193445" y="3093914"/>
                </a:lnTo>
                <a:lnTo>
                  <a:pt x="3234824" y="3088871"/>
                </a:lnTo>
                <a:lnTo>
                  <a:pt x="3275127" y="3080629"/>
                </a:lnTo>
                <a:lnTo>
                  <a:pt x="3314223" y="3069319"/>
                </a:lnTo>
                <a:lnTo>
                  <a:pt x="3351978" y="3055076"/>
                </a:lnTo>
                <a:lnTo>
                  <a:pt x="3388259" y="3038031"/>
                </a:lnTo>
                <a:lnTo>
                  <a:pt x="3422935" y="3018318"/>
                </a:lnTo>
                <a:lnTo>
                  <a:pt x="3455871" y="2996069"/>
                </a:lnTo>
                <a:lnTo>
                  <a:pt x="3486935" y="2971417"/>
                </a:lnTo>
                <a:lnTo>
                  <a:pt x="3515995" y="2944495"/>
                </a:lnTo>
                <a:lnTo>
                  <a:pt x="3542917" y="2915435"/>
                </a:lnTo>
                <a:lnTo>
                  <a:pt x="3567569" y="2884371"/>
                </a:lnTo>
                <a:lnTo>
                  <a:pt x="3589818" y="2851435"/>
                </a:lnTo>
                <a:lnTo>
                  <a:pt x="3609531" y="2816759"/>
                </a:lnTo>
                <a:lnTo>
                  <a:pt x="3626576" y="2780478"/>
                </a:lnTo>
                <a:lnTo>
                  <a:pt x="3640819" y="2742723"/>
                </a:lnTo>
                <a:lnTo>
                  <a:pt x="3652129" y="2703627"/>
                </a:lnTo>
                <a:lnTo>
                  <a:pt x="3660371" y="2663324"/>
                </a:lnTo>
                <a:lnTo>
                  <a:pt x="3665414" y="2621945"/>
                </a:lnTo>
                <a:lnTo>
                  <a:pt x="3667125" y="2579624"/>
                </a:lnTo>
                <a:lnTo>
                  <a:pt x="3667125" y="515874"/>
                </a:lnTo>
                <a:lnTo>
                  <a:pt x="3665414" y="473553"/>
                </a:lnTo>
                <a:lnTo>
                  <a:pt x="3660371" y="432177"/>
                </a:lnTo>
                <a:lnTo>
                  <a:pt x="3652129" y="391877"/>
                </a:lnTo>
                <a:lnTo>
                  <a:pt x="3640819" y="352787"/>
                </a:lnTo>
                <a:lnTo>
                  <a:pt x="3626576" y="315039"/>
                </a:lnTo>
                <a:lnTo>
                  <a:pt x="3609531" y="278765"/>
                </a:lnTo>
                <a:lnTo>
                  <a:pt x="3589818" y="244098"/>
                </a:lnTo>
                <a:lnTo>
                  <a:pt x="3567569" y="211171"/>
                </a:lnTo>
                <a:lnTo>
                  <a:pt x="3542917" y="180116"/>
                </a:lnTo>
                <a:lnTo>
                  <a:pt x="3515995" y="151066"/>
                </a:lnTo>
                <a:lnTo>
                  <a:pt x="3486935" y="124153"/>
                </a:lnTo>
                <a:lnTo>
                  <a:pt x="3455871" y="99511"/>
                </a:lnTo>
                <a:lnTo>
                  <a:pt x="3422935" y="77270"/>
                </a:lnTo>
                <a:lnTo>
                  <a:pt x="3388259" y="57566"/>
                </a:lnTo>
                <a:lnTo>
                  <a:pt x="3351978" y="40528"/>
                </a:lnTo>
                <a:lnTo>
                  <a:pt x="3314223" y="26292"/>
                </a:lnTo>
                <a:lnTo>
                  <a:pt x="3275127" y="14988"/>
                </a:lnTo>
                <a:lnTo>
                  <a:pt x="3234824" y="6749"/>
                </a:lnTo>
                <a:lnTo>
                  <a:pt x="3193445" y="1709"/>
                </a:lnTo>
                <a:lnTo>
                  <a:pt x="3151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72608" y="2819400"/>
            <a:ext cx="3667125" cy="3095625"/>
          </a:xfrm>
          <a:custGeom>
            <a:avLst/>
            <a:gdLst/>
            <a:ahLst/>
            <a:cxnLst/>
            <a:rect l="l" t="t" r="r" b="b"/>
            <a:pathLst>
              <a:path w="3667125" h="3095625">
                <a:moveTo>
                  <a:pt x="0" y="515874"/>
                </a:moveTo>
                <a:lnTo>
                  <a:pt x="1709" y="473553"/>
                </a:lnTo>
                <a:lnTo>
                  <a:pt x="6749" y="432177"/>
                </a:lnTo>
                <a:lnTo>
                  <a:pt x="14988" y="391877"/>
                </a:lnTo>
                <a:lnTo>
                  <a:pt x="26292" y="352787"/>
                </a:lnTo>
                <a:lnTo>
                  <a:pt x="40528" y="315039"/>
                </a:lnTo>
                <a:lnTo>
                  <a:pt x="57566" y="278765"/>
                </a:lnTo>
                <a:lnTo>
                  <a:pt x="77270" y="244098"/>
                </a:lnTo>
                <a:lnTo>
                  <a:pt x="99511" y="211171"/>
                </a:lnTo>
                <a:lnTo>
                  <a:pt x="124153" y="180116"/>
                </a:lnTo>
                <a:lnTo>
                  <a:pt x="151066" y="151066"/>
                </a:lnTo>
                <a:lnTo>
                  <a:pt x="180116" y="124153"/>
                </a:lnTo>
                <a:lnTo>
                  <a:pt x="211171" y="99511"/>
                </a:lnTo>
                <a:lnTo>
                  <a:pt x="244098" y="77270"/>
                </a:lnTo>
                <a:lnTo>
                  <a:pt x="278765" y="57566"/>
                </a:lnTo>
                <a:lnTo>
                  <a:pt x="315039" y="40528"/>
                </a:lnTo>
                <a:lnTo>
                  <a:pt x="352787" y="26292"/>
                </a:lnTo>
                <a:lnTo>
                  <a:pt x="391877" y="14988"/>
                </a:lnTo>
                <a:lnTo>
                  <a:pt x="432177" y="6749"/>
                </a:lnTo>
                <a:lnTo>
                  <a:pt x="473553" y="1709"/>
                </a:lnTo>
                <a:lnTo>
                  <a:pt x="515874" y="0"/>
                </a:lnTo>
                <a:lnTo>
                  <a:pt x="3151124" y="0"/>
                </a:lnTo>
                <a:lnTo>
                  <a:pt x="3193445" y="1709"/>
                </a:lnTo>
                <a:lnTo>
                  <a:pt x="3234824" y="6749"/>
                </a:lnTo>
                <a:lnTo>
                  <a:pt x="3275127" y="14988"/>
                </a:lnTo>
                <a:lnTo>
                  <a:pt x="3314223" y="26292"/>
                </a:lnTo>
                <a:lnTo>
                  <a:pt x="3351978" y="40528"/>
                </a:lnTo>
                <a:lnTo>
                  <a:pt x="3388259" y="57566"/>
                </a:lnTo>
                <a:lnTo>
                  <a:pt x="3422935" y="77270"/>
                </a:lnTo>
                <a:lnTo>
                  <a:pt x="3455871" y="99511"/>
                </a:lnTo>
                <a:lnTo>
                  <a:pt x="3486935" y="124153"/>
                </a:lnTo>
                <a:lnTo>
                  <a:pt x="3515995" y="151066"/>
                </a:lnTo>
                <a:lnTo>
                  <a:pt x="3542917" y="180116"/>
                </a:lnTo>
                <a:lnTo>
                  <a:pt x="3567569" y="211171"/>
                </a:lnTo>
                <a:lnTo>
                  <a:pt x="3589818" y="244098"/>
                </a:lnTo>
                <a:lnTo>
                  <a:pt x="3609531" y="278765"/>
                </a:lnTo>
                <a:lnTo>
                  <a:pt x="3626576" y="315039"/>
                </a:lnTo>
                <a:lnTo>
                  <a:pt x="3640819" y="352787"/>
                </a:lnTo>
                <a:lnTo>
                  <a:pt x="3652129" y="391877"/>
                </a:lnTo>
                <a:lnTo>
                  <a:pt x="3660371" y="432177"/>
                </a:lnTo>
                <a:lnTo>
                  <a:pt x="3665414" y="473553"/>
                </a:lnTo>
                <a:lnTo>
                  <a:pt x="3667125" y="515874"/>
                </a:lnTo>
                <a:lnTo>
                  <a:pt x="3667125" y="2579624"/>
                </a:lnTo>
                <a:lnTo>
                  <a:pt x="3665414" y="2621945"/>
                </a:lnTo>
                <a:lnTo>
                  <a:pt x="3660371" y="2663324"/>
                </a:lnTo>
                <a:lnTo>
                  <a:pt x="3652129" y="2703627"/>
                </a:lnTo>
                <a:lnTo>
                  <a:pt x="3640819" y="2742723"/>
                </a:lnTo>
                <a:lnTo>
                  <a:pt x="3626576" y="2780478"/>
                </a:lnTo>
                <a:lnTo>
                  <a:pt x="3609531" y="2816759"/>
                </a:lnTo>
                <a:lnTo>
                  <a:pt x="3589818" y="2851435"/>
                </a:lnTo>
                <a:lnTo>
                  <a:pt x="3567569" y="2884371"/>
                </a:lnTo>
                <a:lnTo>
                  <a:pt x="3542917" y="2915435"/>
                </a:lnTo>
                <a:lnTo>
                  <a:pt x="3515995" y="2944495"/>
                </a:lnTo>
                <a:lnTo>
                  <a:pt x="3486935" y="2971417"/>
                </a:lnTo>
                <a:lnTo>
                  <a:pt x="3455871" y="2996069"/>
                </a:lnTo>
                <a:lnTo>
                  <a:pt x="3422935" y="3018318"/>
                </a:lnTo>
                <a:lnTo>
                  <a:pt x="3388259" y="3038031"/>
                </a:lnTo>
                <a:lnTo>
                  <a:pt x="3351978" y="3055076"/>
                </a:lnTo>
                <a:lnTo>
                  <a:pt x="3314223" y="3069319"/>
                </a:lnTo>
                <a:lnTo>
                  <a:pt x="3275127" y="3080629"/>
                </a:lnTo>
                <a:lnTo>
                  <a:pt x="3234824" y="3088871"/>
                </a:lnTo>
                <a:lnTo>
                  <a:pt x="3193445" y="3093914"/>
                </a:lnTo>
                <a:lnTo>
                  <a:pt x="3151124" y="3095625"/>
                </a:lnTo>
                <a:lnTo>
                  <a:pt x="515874" y="3095625"/>
                </a:lnTo>
                <a:lnTo>
                  <a:pt x="473553" y="3093914"/>
                </a:lnTo>
                <a:lnTo>
                  <a:pt x="432177" y="3088871"/>
                </a:lnTo>
                <a:lnTo>
                  <a:pt x="391877" y="3080629"/>
                </a:lnTo>
                <a:lnTo>
                  <a:pt x="352787" y="3069319"/>
                </a:lnTo>
                <a:lnTo>
                  <a:pt x="315039" y="3055076"/>
                </a:lnTo>
                <a:lnTo>
                  <a:pt x="278765" y="3038031"/>
                </a:lnTo>
                <a:lnTo>
                  <a:pt x="244098" y="3018318"/>
                </a:lnTo>
                <a:lnTo>
                  <a:pt x="211171" y="2996069"/>
                </a:lnTo>
                <a:lnTo>
                  <a:pt x="180116" y="2971417"/>
                </a:lnTo>
                <a:lnTo>
                  <a:pt x="151066" y="2944495"/>
                </a:lnTo>
                <a:lnTo>
                  <a:pt x="124153" y="2915435"/>
                </a:lnTo>
                <a:lnTo>
                  <a:pt x="99511" y="2884371"/>
                </a:lnTo>
                <a:lnTo>
                  <a:pt x="77270" y="2851435"/>
                </a:lnTo>
                <a:lnTo>
                  <a:pt x="57566" y="2816759"/>
                </a:lnTo>
                <a:lnTo>
                  <a:pt x="40528" y="2780478"/>
                </a:lnTo>
                <a:lnTo>
                  <a:pt x="26292" y="2742723"/>
                </a:lnTo>
                <a:lnTo>
                  <a:pt x="14988" y="2703627"/>
                </a:lnTo>
                <a:lnTo>
                  <a:pt x="6749" y="2663324"/>
                </a:lnTo>
                <a:lnTo>
                  <a:pt x="1709" y="2621945"/>
                </a:lnTo>
                <a:lnTo>
                  <a:pt x="0" y="2579624"/>
                </a:lnTo>
                <a:lnTo>
                  <a:pt x="0" y="515874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39583" y="2933700"/>
            <a:ext cx="1209675" cy="276225"/>
          </a:xfrm>
          <a:custGeom>
            <a:avLst/>
            <a:gdLst/>
            <a:ahLst/>
            <a:cxnLst/>
            <a:rect l="l" t="t" r="r" b="b"/>
            <a:pathLst>
              <a:path w="1209675" h="276225">
                <a:moveTo>
                  <a:pt x="0" y="276225"/>
                </a:moveTo>
                <a:lnTo>
                  <a:pt x="1209675" y="276225"/>
                </a:lnTo>
                <a:lnTo>
                  <a:pt x="1209675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39583" y="2933700"/>
            <a:ext cx="1209675" cy="276225"/>
          </a:xfrm>
          <a:prstGeom prst="rect">
            <a:avLst/>
          </a:prstGeom>
          <a:solidFill>
            <a:srgbClr val="FFFFFF"/>
          </a:solidFill>
          <a:ln w="28575">
            <a:solidFill>
              <a:srgbClr val="9BBA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>
              <a:lnSpc>
                <a:spcPct val="100000"/>
              </a:lnSpc>
            </a:pPr>
            <a:r>
              <a:rPr sz="1200" b="1" dirty="0">
                <a:latin typeface="나눔고딕"/>
                <a:cs typeface="나눔고딕"/>
              </a:rPr>
              <a:t>웹</a:t>
            </a:r>
            <a:r>
              <a:rPr sz="1200" b="1" spc="-40" dirty="0">
                <a:latin typeface="나눔고딕"/>
                <a:cs typeface="나눔고딕"/>
              </a:rPr>
              <a:t> </a:t>
            </a:r>
            <a:r>
              <a:rPr sz="1200" b="1" spc="-10" dirty="0">
                <a:latin typeface="나눔고딕"/>
                <a:cs typeface="나눔고딕"/>
              </a:rPr>
              <a:t>프레임워크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29707" y="3567049"/>
            <a:ext cx="1600200" cy="1590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77332" y="5157724"/>
            <a:ext cx="723900" cy="723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06132" y="5157724"/>
            <a:ext cx="733425" cy="723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77457" y="5291074"/>
            <a:ext cx="561975" cy="5524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72907" y="5224399"/>
            <a:ext cx="600075" cy="5905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39432" y="5481574"/>
            <a:ext cx="274320" cy="76200"/>
          </a:xfrm>
          <a:custGeom>
            <a:avLst/>
            <a:gdLst/>
            <a:ahLst/>
            <a:cxnLst/>
            <a:rect l="l" t="t" r="r" b="b"/>
            <a:pathLst>
              <a:path w="27432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74320" h="76200">
                <a:moveTo>
                  <a:pt x="197993" y="0"/>
                </a:moveTo>
                <a:lnTo>
                  <a:pt x="197993" y="76200"/>
                </a:lnTo>
                <a:lnTo>
                  <a:pt x="255143" y="47625"/>
                </a:lnTo>
                <a:lnTo>
                  <a:pt x="210693" y="47625"/>
                </a:lnTo>
                <a:lnTo>
                  <a:pt x="210693" y="28575"/>
                </a:lnTo>
                <a:lnTo>
                  <a:pt x="255143" y="28575"/>
                </a:lnTo>
                <a:lnTo>
                  <a:pt x="197993" y="0"/>
                </a:lnTo>
                <a:close/>
              </a:path>
              <a:path w="274320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274320" h="76200">
                <a:moveTo>
                  <a:pt x="197993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197993" y="47625"/>
                </a:lnTo>
                <a:lnTo>
                  <a:pt x="197993" y="28575"/>
                </a:lnTo>
                <a:close/>
              </a:path>
              <a:path w="274320" h="76200">
                <a:moveTo>
                  <a:pt x="255143" y="28575"/>
                </a:moveTo>
                <a:lnTo>
                  <a:pt x="210693" y="28575"/>
                </a:lnTo>
                <a:lnTo>
                  <a:pt x="210693" y="47625"/>
                </a:lnTo>
                <a:lnTo>
                  <a:pt x="255143" y="47625"/>
                </a:lnTo>
                <a:lnTo>
                  <a:pt x="274193" y="38100"/>
                </a:lnTo>
                <a:lnTo>
                  <a:pt x="255143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01232" y="5481574"/>
            <a:ext cx="274320" cy="76200"/>
          </a:xfrm>
          <a:custGeom>
            <a:avLst/>
            <a:gdLst/>
            <a:ahLst/>
            <a:cxnLst/>
            <a:rect l="l" t="t" r="r" b="b"/>
            <a:pathLst>
              <a:path w="27432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274320" h="76200">
                <a:moveTo>
                  <a:pt x="197992" y="0"/>
                </a:moveTo>
                <a:lnTo>
                  <a:pt x="197992" y="76200"/>
                </a:lnTo>
                <a:lnTo>
                  <a:pt x="255142" y="47625"/>
                </a:lnTo>
                <a:lnTo>
                  <a:pt x="210692" y="47625"/>
                </a:lnTo>
                <a:lnTo>
                  <a:pt x="210692" y="28575"/>
                </a:lnTo>
                <a:lnTo>
                  <a:pt x="255142" y="28575"/>
                </a:lnTo>
                <a:lnTo>
                  <a:pt x="197992" y="0"/>
                </a:lnTo>
                <a:close/>
              </a:path>
              <a:path w="274320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274320" h="76200">
                <a:moveTo>
                  <a:pt x="197992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197992" y="47625"/>
                </a:lnTo>
                <a:lnTo>
                  <a:pt x="197992" y="28575"/>
                </a:lnTo>
                <a:close/>
              </a:path>
              <a:path w="274320" h="76200">
                <a:moveTo>
                  <a:pt x="255142" y="28575"/>
                </a:moveTo>
                <a:lnTo>
                  <a:pt x="210692" y="28575"/>
                </a:lnTo>
                <a:lnTo>
                  <a:pt x="210692" y="47625"/>
                </a:lnTo>
                <a:lnTo>
                  <a:pt x="255142" y="47625"/>
                </a:lnTo>
                <a:lnTo>
                  <a:pt x="274192" y="38100"/>
                </a:lnTo>
                <a:lnTo>
                  <a:pt x="255142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662850" y="3659504"/>
            <a:ext cx="826769" cy="1155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b="1" dirty="0">
                <a:latin typeface="나눔고딕"/>
                <a:cs typeface="나눔고딕"/>
              </a:rPr>
              <a:t>웹</a:t>
            </a:r>
            <a:r>
              <a:rPr sz="1200" b="1" spc="-45" dirty="0">
                <a:latin typeface="나눔고딕"/>
                <a:cs typeface="나눔고딕"/>
              </a:rPr>
              <a:t> </a:t>
            </a:r>
            <a:r>
              <a:rPr sz="1200" b="1" spc="-5" dirty="0">
                <a:latin typeface="나눔고딕"/>
                <a:cs typeface="나눔고딕"/>
              </a:rPr>
              <a:t>구</a:t>
            </a:r>
            <a:r>
              <a:rPr sz="1200" b="1" dirty="0">
                <a:latin typeface="나눔고딕"/>
                <a:cs typeface="나눔고딕"/>
              </a:rPr>
              <a:t>축</a:t>
            </a:r>
            <a:r>
              <a:rPr sz="1200" b="1" spc="30" dirty="0">
                <a:latin typeface="나눔고딕"/>
                <a:cs typeface="나눔고딕"/>
              </a:rPr>
              <a:t> </a:t>
            </a:r>
            <a:r>
              <a:rPr sz="1200" b="1" spc="-5" dirty="0">
                <a:latin typeface="나눔고딕"/>
                <a:cs typeface="나눔고딕"/>
              </a:rPr>
              <a:t>시간</a:t>
            </a:r>
            <a:endParaRPr sz="1200">
              <a:latin typeface="나눔고딕"/>
              <a:cs typeface="나눔고딕"/>
            </a:endParaRPr>
          </a:p>
          <a:p>
            <a:pPr marL="107950" marR="101600" algn="ctr">
              <a:lnSpc>
                <a:spcPts val="3100"/>
              </a:lnSpc>
              <a:spcBef>
                <a:spcPts val="370"/>
              </a:spcBef>
            </a:pPr>
            <a:r>
              <a:rPr sz="1200" b="1" spc="-10" dirty="0">
                <a:latin typeface="나눔고딕"/>
                <a:cs typeface="나눔고딕"/>
              </a:rPr>
              <a:t>소</a:t>
            </a:r>
            <a:r>
              <a:rPr sz="1200" b="1" dirty="0">
                <a:latin typeface="나눔고딕"/>
                <a:cs typeface="나눔고딕"/>
              </a:rPr>
              <a:t>요</a:t>
            </a:r>
            <a:r>
              <a:rPr sz="1200" b="1" spc="-40" dirty="0">
                <a:latin typeface="나눔고딕"/>
                <a:cs typeface="나눔고딕"/>
              </a:rPr>
              <a:t> </a:t>
            </a:r>
            <a:r>
              <a:rPr sz="1200" b="1" spc="-10" dirty="0">
                <a:latin typeface="나눔고딕"/>
                <a:cs typeface="나눔고딕"/>
              </a:rPr>
              <a:t>비용 유지보수</a:t>
            </a:r>
            <a:endParaRPr sz="1200">
              <a:latin typeface="나눔고딕"/>
              <a:cs typeface="나눔고딕"/>
            </a:endParaRPr>
          </a:p>
          <a:p>
            <a:pPr algn="ctr">
              <a:lnSpc>
                <a:spcPts val="1120"/>
              </a:lnSpc>
            </a:pPr>
            <a:r>
              <a:rPr sz="1200" b="1" spc="-5" dirty="0">
                <a:latin typeface="나눔고딕"/>
                <a:cs typeface="나눔고딕"/>
              </a:rPr>
              <a:t>시간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968157" y="3605149"/>
            <a:ext cx="276225" cy="2762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68157" y="4014724"/>
            <a:ext cx="276225" cy="2762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68157" y="4414774"/>
            <a:ext cx="276225" cy="2762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912B396-0A7A-44E0-B1EB-663EB613CBCA}"/>
              </a:ext>
            </a:extLst>
          </p:cNvPr>
          <p:cNvSpPr txBox="1">
            <a:spLocks/>
          </p:cNvSpPr>
          <p:nvPr/>
        </p:nvSpPr>
        <p:spPr>
          <a:xfrm>
            <a:off x="1524000" y="5105400"/>
            <a:ext cx="51816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400" b="1" i="0">
                <a:solidFill>
                  <a:srgbClr val="0F243E"/>
                </a:solidFill>
                <a:latin typeface="나눔고딕"/>
                <a:ea typeface="+mj-ea"/>
                <a:cs typeface="나눔고딕"/>
              </a:defRPr>
            </a:lvl1pPr>
          </a:lstStyle>
          <a:p>
            <a:pPr marL="12700" latinLnBrk="0"/>
            <a:r>
              <a:rPr lang="en-US" altLang="ko-KR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5</a:t>
            </a:r>
            <a:r>
              <a:rPr lang="ko-KR" altLang="en-US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플라스크를 이용한   </a:t>
            </a:r>
            <a:endParaRPr lang="en-US" altLang="ko-KR" kern="0" spc="-14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700" latinLnBrk="0"/>
            <a:r>
              <a:rPr lang="en-US" altLang="ko-KR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 데이터 시각화 웹사이트 작성</a:t>
            </a:r>
            <a:r>
              <a:rPr lang="en-US" altLang="ko-KR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ko-KR" altLang="en-US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61771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0A07AD-0F54-4EDD-B60A-37530A6B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002"/>
            <a:ext cx="9906000" cy="37379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2077E9-21AB-4BBC-8C8C-472BCDA9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 </a:t>
            </a:r>
            <a:r>
              <a:rPr lang="ko-KR" altLang="en-US" dirty="0"/>
              <a:t>라이브러리 설치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488629-912D-4686-B968-D61A6DB47220}"/>
              </a:ext>
            </a:extLst>
          </p:cNvPr>
          <p:cNvSpPr/>
          <p:nvPr/>
        </p:nvSpPr>
        <p:spPr>
          <a:xfrm>
            <a:off x="1828800" y="5029200"/>
            <a:ext cx="838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7621E7-FEE4-46F0-BEA7-F7624080FBA2}"/>
              </a:ext>
            </a:extLst>
          </p:cNvPr>
          <p:cNvSpPr/>
          <p:nvPr/>
        </p:nvSpPr>
        <p:spPr>
          <a:xfrm>
            <a:off x="6705600" y="2743200"/>
            <a:ext cx="2667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073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864489-5BDE-446B-B1A7-FD8BD7A7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0316"/>
            <a:ext cx="9906000" cy="235736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1C231FC-C87C-415B-ACCB-302C8BC6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</a:t>
            </a:r>
            <a:r>
              <a:rPr lang="ko-KR" altLang="en-US" dirty="0"/>
              <a:t>라이브러리 설치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B8934-832F-412C-A0D0-8792EE47C9FF}"/>
              </a:ext>
            </a:extLst>
          </p:cNvPr>
          <p:cNvSpPr/>
          <p:nvPr/>
        </p:nvSpPr>
        <p:spPr>
          <a:xfrm>
            <a:off x="3962400" y="2286000"/>
            <a:ext cx="2667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E80B40-0719-4840-8049-98671EB90F64}"/>
              </a:ext>
            </a:extLst>
          </p:cNvPr>
          <p:cNvSpPr/>
          <p:nvPr/>
        </p:nvSpPr>
        <p:spPr>
          <a:xfrm>
            <a:off x="1066800" y="4343400"/>
            <a:ext cx="838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2609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DC3BC0-7446-417A-BAAC-D06F8DCF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5814912" cy="5530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EB788B5-E23F-4D19-B46E-F491E493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날씨데이터 출력 페이지 </a:t>
            </a:r>
            <a:r>
              <a:rPr lang="en-US" altLang="ko-KR" dirty="0"/>
              <a:t>weather1.html </a:t>
            </a:r>
            <a:r>
              <a:rPr lang="ko-KR" altLang="en-US" dirty="0"/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6627016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788B5-E23F-4D19-B46E-F491E493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weather.csv </a:t>
            </a:r>
            <a:r>
              <a:rPr lang="ko-KR" altLang="en-US" dirty="0"/>
              <a:t>복사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B8E135-6126-43A2-B67B-8E93F197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https://drive.google.com/drive/folders/1PBVPCzvSXn9bh-E4kcPKhKWZJTxFQuQo?usp=sharing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weather.csv </a:t>
            </a:r>
            <a:r>
              <a:rPr lang="ko-KR" altLang="en-US" dirty="0"/>
              <a:t>를 다운로드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FEBD60-AA78-4F7F-959D-AA5630C4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9" y="1981200"/>
            <a:ext cx="214121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12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788B5-E23F-4D19-B46E-F491E493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weather.csv </a:t>
            </a:r>
            <a:r>
              <a:rPr lang="ko-KR" altLang="en-US" dirty="0"/>
              <a:t>복사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B8E135-6126-43A2-B67B-8E93F1971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934507"/>
          </a:xfrm>
        </p:spPr>
        <p:txBody>
          <a:bodyPr/>
          <a:lstStyle/>
          <a:p>
            <a:r>
              <a:rPr lang="ko-KR" altLang="en-US" dirty="0"/>
              <a:t>다운로드한 </a:t>
            </a:r>
            <a:r>
              <a:rPr lang="en-US" altLang="ko-KR" dirty="0"/>
              <a:t>weather.csv </a:t>
            </a:r>
            <a:r>
              <a:rPr lang="ko-KR" altLang="en-US" dirty="0"/>
              <a:t>를 </a:t>
            </a:r>
            <a:r>
              <a:rPr lang="en-US" altLang="ko-KR" dirty="0" err="1"/>
              <a:t>hello_flask</a:t>
            </a:r>
            <a:r>
              <a:rPr lang="en-US" altLang="ko-KR" dirty="0"/>
              <a:t> </a:t>
            </a:r>
            <a:r>
              <a:rPr lang="ko-KR" altLang="en-US" dirty="0"/>
              <a:t>디렉토리로 복사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C07FB0-5DD4-4D8B-B43F-244507B0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233" y="1828800"/>
            <a:ext cx="4203543" cy="42830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B87CAA-687C-458A-82F9-57079CAC7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5" y="1676400"/>
            <a:ext cx="4462272" cy="4343400"/>
          </a:xfrm>
          <a:prstGeom prst="rect">
            <a:avLst/>
          </a:prstGeom>
        </p:spPr>
      </p:pic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74CDA81E-AE4C-4757-BD6B-929E97BE7323}"/>
              </a:ext>
            </a:extLst>
          </p:cNvPr>
          <p:cNvSpPr/>
          <p:nvPr/>
        </p:nvSpPr>
        <p:spPr>
          <a:xfrm rot="2029884">
            <a:off x="3441604" y="3558294"/>
            <a:ext cx="3970428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10">
            <a:extLst>
              <a:ext uri="{FF2B5EF4-FFF2-40B4-BE49-F238E27FC236}">
                <a16:creationId xmlns:a16="http://schemas.microsoft.com/office/drawing/2014/main" id="{C6817444-04A4-405D-8A51-CC07C1AC69FD}"/>
              </a:ext>
            </a:extLst>
          </p:cNvPr>
          <p:cNvSpPr txBox="1">
            <a:spLocks/>
          </p:cNvSpPr>
          <p:nvPr/>
        </p:nvSpPr>
        <p:spPr>
          <a:xfrm>
            <a:off x="4092954" y="2178191"/>
            <a:ext cx="1234279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드래그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3B68AD-03F8-499E-A736-03EF6E49076B}"/>
              </a:ext>
            </a:extLst>
          </p:cNvPr>
          <p:cNvSpPr/>
          <p:nvPr/>
        </p:nvSpPr>
        <p:spPr>
          <a:xfrm>
            <a:off x="7391400" y="4419600"/>
            <a:ext cx="1663935" cy="175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CC5098-FE73-46A6-BA60-61907D9445EE}"/>
              </a:ext>
            </a:extLst>
          </p:cNvPr>
          <p:cNvSpPr/>
          <p:nvPr/>
        </p:nvSpPr>
        <p:spPr>
          <a:xfrm>
            <a:off x="457200" y="2209800"/>
            <a:ext cx="3429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1987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DC3BC0-7446-417A-BAAC-D06F8DCF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5814912" cy="5530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EB788B5-E23F-4D19-B46E-F491E493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weather1.html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1800252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2994A-5455-40A8-9E7E-B83BCD14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weather1.html </a:t>
            </a:r>
            <a:r>
              <a:rPr lang="ko-KR" altLang="en-US" dirty="0"/>
              <a:t>구현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35909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053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36FC51-2A13-4515-91D7-65F388F0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534400" cy="482769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A48EF5E7-8596-4F2B-A888-3941097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날씨데이터 출력 페이지 </a:t>
            </a:r>
            <a:r>
              <a:rPr lang="en-US" altLang="ko-KR" dirty="0"/>
              <a:t>weather1.html </a:t>
            </a:r>
            <a:r>
              <a:rPr lang="ko-KR" altLang="en-US" dirty="0"/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8609686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85800"/>
            <a:ext cx="7772400" cy="58959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925280-5F34-47FF-9785-CB4475B5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수정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760C66-61BF-4F29-AC63-43CB21241F85}"/>
              </a:ext>
            </a:extLst>
          </p:cNvPr>
          <p:cNvSpPr/>
          <p:nvPr/>
        </p:nvSpPr>
        <p:spPr>
          <a:xfrm>
            <a:off x="762000" y="2057400"/>
            <a:ext cx="4038600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90D9A5D6-3B37-41D6-9B0A-243F0F8DA91E}"/>
              </a:ext>
            </a:extLst>
          </p:cNvPr>
          <p:cNvSpPr txBox="1">
            <a:spLocks/>
          </p:cNvSpPr>
          <p:nvPr/>
        </p:nvSpPr>
        <p:spPr>
          <a:xfrm>
            <a:off x="4973757" y="2514600"/>
            <a:ext cx="2590800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60024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2193" y="184296"/>
            <a:ext cx="891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lang="ko-KR" altLang="en-US" sz="2000" b="1" dirty="0">
                <a:latin typeface="나눔고딕"/>
                <a:cs typeface="나눔고딕"/>
              </a:rPr>
              <a:t>풀</a:t>
            </a:r>
            <a:r>
              <a:rPr lang="ko-KR" altLang="en-US" sz="2000" b="1" spc="-25" dirty="0">
                <a:latin typeface="나눔고딕"/>
                <a:cs typeface="나눔고딕"/>
              </a:rPr>
              <a:t> </a:t>
            </a:r>
            <a:r>
              <a:rPr lang="ko-KR" altLang="en-US" sz="2000" b="1" spc="30" dirty="0">
                <a:latin typeface="나눔고딕"/>
                <a:cs typeface="나눔고딕"/>
              </a:rPr>
              <a:t>스</a:t>
            </a:r>
            <a:r>
              <a:rPr lang="ko-KR" altLang="en-US" sz="2000" b="1" dirty="0">
                <a:latin typeface="나눔고딕"/>
                <a:cs typeface="나눔고딕"/>
              </a:rPr>
              <a:t>택</a:t>
            </a:r>
            <a:r>
              <a:rPr lang="ko-KR" altLang="en-US" sz="2000" b="1" spc="-25" dirty="0">
                <a:latin typeface="나눔고딕"/>
                <a:cs typeface="나눔고딕"/>
              </a:rPr>
              <a:t> </a:t>
            </a:r>
            <a:r>
              <a:rPr lang="ko-KR" altLang="en-US" sz="2000" b="1" spc="30" dirty="0">
                <a:latin typeface="나눔고딕"/>
                <a:cs typeface="나눔고딕"/>
              </a:rPr>
              <a:t>프레임워크</a:t>
            </a:r>
            <a:r>
              <a:rPr lang="ko-KR" altLang="en-US" sz="2000" b="1" dirty="0">
                <a:latin typeface="나눔고딕"/>
                <a:cs typeface="나눔고딕"/>
              </a:rPr>
              <a:t>와</a:t>
            </a:r>
            <a:r>
              <a:rPr lang="ko-KR" altLang="en-US" sz="2000" b="1" spc="-175" dirty="0">
                <a:latin typeface="나눔고딕"/>
                <a:cs typeface="나눔고딕"/>
              </a:rPr>
              <a:t> </a:t>
            </a:r>
            <a:r>
              <a:rPr lang="ko-KR" altLang="en-US" sz="2000" b="1" spc="30" dirty="0">
                <a:latin typeface="나눔고딕"/>
                <a:cs typeface="나눔고딕"/>
              </a:rPr>
              <a:t>마이크</a:t>
            </a:r>
            <a:r>
              <a:rPr lang="ko-KR" altLang="en-US" sz="2000" b="1" dirty="0">
                <a:latin typeface="나눔고딕"/>
                <a:cs typeface="나눔고딕"/>
              </a:rPr>
              <a:t>로</a:t>
            </a:r>
            <a:r>
              <a:rPr lang="ko-KR" altLang="en-US" sz="2000" b="1" spc="-175" dirty="0">
                <a:latin typeface="나눔고딕"/>
                <a:cs typeface="나눔고딕"/>
              </a:rPr>
              <a:t> </a:t>
            </a:r>
            <a:r>
              <a:rPr lang="ko-KR" altLang="en-US" sz="2000" b="1" spc="30" dirty="0">
                <a:latin typeface="나눔고딕"/>
                <a:cs typeface="나눔고딕"/>
              </a:rPr>
              <a:t>프레임워크</a:t>
            </a:r>
            <a:endParaRPr lang="ko-KR" altLang="en-US" sz="2000" dirty="0">
              <a:latin typeface="나눔고딕"/>
              <a:cs typeface="나눔고딕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4294967295"/>
          </p:nvPr>
        </p:nvSpPr>
        <p:spPr>
          <a:xfrm>
            <a:off x="7935913" y="6577013"/>
            <a:ext cx="1970087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hlinkClick r:id="rId3"/>
              </a:rPr>
              <a:t> </a:t>
            </a:r>
            <a:endParaRPr spc="10" dirty="0">
              <a:hlinkClick r:id="rId3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316" y="1044230"/>
            <a:ext cx="8106093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풀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스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택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dirty="0">
                <a:solidFill>
                  <a:srgbClr val="1F487C"/>
                </a:solidFill>
                <a:latin typeface="나눔고딕"/>
                <a:cs typeface="나눔고딕"/>
              </a:rPr>
              <a:t>:</a:t>
            </a:r>
            <a:r>
              <a:rPr sz="1550" b="1" spc="-1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웹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개발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에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필요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요소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를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모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두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갖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춘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 err="1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10" dirty="0" err="1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spc="4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lang="en-US" sz="1550" b="1" spc="-25" dirty="0">
                <a:solidFill>
                  <a:srgbClr val="1F487C"/>
                </a:solidFill>
                <a:latin typeface="나눔고딕"/>
                <a:cs typeface="나눔고딕"/>
              </a:rPr>
              <a:t>"</a:t>
            </a:r>
            <a:r>
              <a:rPr sz="1550" b="1" spc="25" dirty="0" err="1">
                <a:solidFill>
                  <a:srgbClr val="1F487C"/>
                </a:solidFill>
                <a:latin typeface="나눔고딕"/>
                <a:cs typeface="나눔고딕"/>
              </a:rPr>
              <a:t>모</a:t>
            </a:r>
            <a:r>
              <a:rPr sz="1550" b="1" spc="10" dirty="0" err="1">
                <a:solidFill>
                  <a:srgbClr val="1F487C"/>
                </a:solidFill>
                <a:latin typeface="나눔고딕"/>
                <a:cs typeface="나눔고딕"/>
              </a:rPr>
              <a:t>든</a:t>
            </a:r>
            <a:r>
              <a:rPr sz="1550" b="1" spc="10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 err="1">
                <a:solidFill>
                  <a:srgbClr val="1F487C"/>
                </a:solidFill>
                <a:latin typeface="나눔고딕"/>
                <a:cs typeface="나눔고딕"/>
              </a:rPr>
              <a:t>분</a:t>
            </a:r>
            <a:r>
              <a:rPr sz="1550" b="1" spc="10" dirty="0" err="1">
                <a:solidFill>
                  <a:srgbClr val="1F487C"/>
                </a:solidFill>
                <a:latin typeface="나눔고딕"/>
                <a:cs typeface="나눔고딕"/>
              </a:rPr>
              <a:t>야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 err="1">
                <a:solidFill>
                  <a:srgbClr val="1F487C"/>
                </a:solidFill>
                <a:latin typeface="나눔고딕"/>
                <a:cs typeface="나눔고딕"/>
              </a:rPr>
              <a:t>능숙</a:t>
            </a:r>
            <a:r>
              <a:rPr lang="en-US"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"</a:t>
            </a:r>
            <a:endParaRPr sz="155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마이크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spc="4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dirty="0">
                <a:solidFill>
                  <a:srgbClr val="1F487C"/>
                </a:solidFill>
                <a:latin typeface="나눔고딕"/>
                <a:cs typeface="나눔고딕"/>
              </a:rPr>
              <a:t>:</a:t>
            </a:r>
            <a:r>
              <a:rPr sz="1550" b="1" spc="-1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핵심적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인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기능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만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가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진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작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고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강력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 err="1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10" dirty="0" err="1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lang="en-US" sz="1550" b="1" spc="-25" dirty="0">
                <a:solidFill>
                  <a:srgbClr val="1F487C"/>
                </a:solidFill>
                <a:latin typeface="나눔고딕"/>
                <a:cs typeface="나눔고딕"/>
              </a:rPr>
              <a:t>"</a:t>
            </a:r>
            <a:r>
              <a:rPr sz="1550" b="1" spc="25" dirty="0" err="1">
                <a:solidFill>
                  <a:srgbClr val="1F487C"/>
                </a:solidFill>
                <a:latin typeface="나눔고딕"/>
                <a:cs typeface="나눔고딕"/>
              </a:rPr>
              <a:t>쓰</a:t>
            </a:r>
            <a:r>
              <a:rPr sz="1550" b="1" spc="10" dirty="0" err="1">
                <a:solidFill>
                  <a:srgbClr val="1F487C"/>
                </a:solidFill>
                <a:latin typeface="나눔고딕"/>
                <a:cs typeface="나눔고딕"/>
              </a:rPr>
              <a:t>는</a:t>
            </a:r>
            <a:r>
              <a:rPr sz="1550" b="1" spc="11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 err="1">
                <a:solidFill>
                  <a:srgbClr val="1F487C"/>
                </a:solidFill>
                <a:latin typeface="나눔고딕"/>
                <a:cs typeface="나눔고딕"/>
              </a:rPr>
              <a:t>것</a:t>
            </a:r>
            <a:r>
              <a:rPr sz="1550" b="1" spc="10" dirty="0" err="1">
                <a:solidFill>
                  <a:srgbClr val="1F487C"/>
                </a:solidFill>
                <a:latin typeface="나눔고딕"/>
                <a:cs typeface="나눔고딕"/>
              </a:rPr>
              <a:t>만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 err="1">
                <a:solidFill>
                  <a:srgbClr val="1F487C"/>
                </a:solidFill>
                <a:latin typeface="나눔고딕"/>
                <a:cs typeface="나눔고딕"/>
              </a:rPr>
              <a:t>사용</a:t>
            </a:r>
            <a:r>
              <a:rPr lang="en-US"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"</a:t>
            </a:r>
            <a:endParaRPr sz="155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풀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스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택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5" dirty="0">
                <a:solidFill>
                  <a:srgbClr val="1F487C"/>
                </a:solidFill>
                <a:latin typeface="나눔고딕"/>
                <a:cs typeface="나눔고딕"/>
              </a:rPr>
              <a:t>VS</a:t>
            </a:r>
            <a:r>
              <a:rPr sz="1550" b="1" spc="5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마이크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프레임워크</a:t>
            </a:r>
            <a:endParaRPr sz="1550" dirty="0">
              <a:latin typeface="나눔고딕"/>
              <a:cs typeface="나눔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2487" y="2281301"/>
            <a:ext cx="3677285" cy="3095625"/>
          </a:xfrm>
          <a:custGeom>
            <a:avLst/>
            <a:gdLst/>
            <a:ahLst/>
            <a:cxnLst/>
            <a:rect l="l" t="t" r="r" b="b"/>
            <a:pathLst>
              <a:path w="3677285" h="3095625">
                <a:moveTo>
                  <a:pt x="3160712" y="0"/>
                </a:moveTo>
                <a:lnTo>
                  <a:pt x="515937" y="0"/>
                </a:lnTo>
                <a:lnTo>
                  <a:pt x="473623" y="1709"/>
                </a:lnTo>
                <a:lnTo>
                  <a:pt x="432251" y="6749"/>
                </a:lnTo>
                <a:lnTo>
                  <a:pt x="391954" y="14988"/>
                </a:lnTo>
                <a:lnTo>
                  <a:pt x="352864" y="26292"/>
                </a:lnTo>
                <a:lnTo>
                  <a:pt x="315114" y="40528"/>
                </a:lnTo>
                <a:lnTo>
                  <a:pt x="278837" y="57566"/>
                </a:lnTo>
                <a:lnTo>
                  <a:pt x="244166" y="77270"/>
                </a:lnTo>
                <a:lnTo>
                  <a:pt x="211234" y="99511"/>
                </a:lnTo>
                <a:lnTo>
                  <a:pt x="180173" y="124153"/>
                </a:lnTo>
                <a:lnTo>
                  <a:pt x="151117" y="151066"/>
                </a:lnTo>
                <a:lnTo>
                  <a:pt x="124197" y="180116"/>
                </a:lnTo>
                <a:lnTo>
                  <a:pt x="99548" y="211171"/>
                </a:lnTo>
                <a:lnTo>
                  <a:pt x="77301" y="244098"/>
                </a:lnTo>
                <a:lnTo>
                  <a:pt x="57589" y="278765"/>
                </a:lnTo>
                <a:lnTo>
                  <a:pt x="40545" y="315039"/>
                </a:lnTo>
                <a:lnTo>
                  <a:pt x="26303" y="352787"/>
                </a:lnTo>
                <a:lnTo>
                  <a:pt x="14994" y="391877"/>
                </a:lnTo>
                <a:lnTo>
                  <a:pt x="6752" y="432177"/>
                </a:lnTo>
                <a:lnTo>
                  <a:pt x="1710" y="473553"/>
                </a:lnTo>
                <a:lnTo>
                  <a:pt x="0" y="515874"/>
                </a:lnTo>
                <a:lnTo>
                  <a:pt x="0" y="2579624"/>
                </a:lnTo>
                <a:lnTo>
                  <a:pt x="1710" y="2621945"/>
                </a:lnTo>
                <a:lnTo>
                  <a:pt x="6752" y="2663324"/>
                </a:lnTo>
                <a:lnTo>
                  <a:pt x="14994" y="2703627"/>
                </a:lnTo>
                <a:lnTo>
                  <a:pt x="26303" y="2742723"/>
                </a:lnTo>
                <a:lnTo>
                  <a:pt x="40545" y="2780478"/>
                </a:lnTo>
                <a:lnTo>
                  <a:pt x="57589" y="2816759"/>
                </a:lnTo>
                <a:lnTo>
                  <a:pt x="77301" y="2851435"/>
                </a:lnTo>
                <a:lnTo>
                  <a:pt x="99548" y="2884371"/>
                </a:lnTo>
                <a:lnTo>
                  <a:pt x="124197" y="2915435"/>
                </a:lnTo>
                <a:lnTo>
                  <a:pt x="151117" y="2944495"/>
                </a:lnTo>
                <a:lnTo>
                  <a:pt x="180173" y="2971417"/>
                </a:lnTo>
                <a:lnTo>
                  <a:pt x="211234" y="2996069"/>
                </a:lnTo>
                <a:lnTo>
                  <a:pt x="244166" y="3018318"/>
                </a:lnTo>
                <a:lnTo>
                  <a:pt x="278837" y="3038031"/>
                </a:lnTo>
                <a:lnTo>
                  <a:pt x="315114" y="3055076"/>
                </a:lnTo>
                <a:lnTo>
                  <a:pt x="352864" y="3069319"/>
                </a:lnTo>
                <a:lnTo>
                  <a:pt x="391954" y="3080629"/>
                </a:lnTo>
                <a:lnTo>
                  <a:pt x="432251" y="3088871"/>
                </a:lnTo>
                <a:lnTo>
                  <a:pt x="473623" y="3093914"/>
                </a:lnTo>
                <a:lnTo>
                  <a:pt x="515937" y="3095625"/>
                </a:lnTo>
                <a:lnTo>
                  <a:pt x="3160712" y="3095625"/>
                </a:lnTo>
                <a:lnTo>
                  <a:pt x="3203033" y="3093914"/>
                </a:lnTo>
                <a:lnTo>
                  <a:pt x="3244412" y="3088871"/>
                </a:lnTo>
                <a:lnTo>
                  <a:pt x="3284716" y="3080629"/>
                </a:lnTo>
                <a:lnTo>
                  <a:pt x="3323811" y="3069319"/>
                </a:lnTo>
                <a:lnTo>
                  <a:pt x="3361566" y="3055076"/>
                </a:lnTo>
                <a:lnTo>
                  <a:pt x="3397848" y="3038031"/>
                </a:lnTo>
                <a:lnTo>
                  <a:pt x="3432523" y="3018318"/>
                </a:lnTo>
                <a:lnTo>
                  <a:pt x="3465459" y="2996069"/>
                </a:lnTo>
                <a:lnTo>
                  <a:pt x="3496523" y="2971417"/>
                </a:lnTo>
                <a:lnTo>
                  <a:pt x="3525583" y="2944495"/>
                </a:lnTo>
                <a:lnTo>
                  <a:pt x="3552505" y="2915435"/>
                </a:lnTo>
                <a:lnTo>
                  <a:pt x="3577157" y="2884371"/>
                </a:lnTo>
                <a:lnTo>
                  <a:pt x="3599406" y="2851435"/>
                </a:lnTo>
                <a:lnTo>
                  <a:pt x="3619120" y="2816759"/>
                </a:lnTo>
                <a:lnTo>
                  <a:pt x="3636164" y="2780478"/>
                </a:lnTo>
                <a:lnTo>
                  <a:pt x="3650408" y="2742723"/>
                </a:lnTo>
                <a:lnTo>
                  <a:pt x="3661717" y="2703627"/>
                </a:lnTo>
                <a:lnTo>
                  <a:pt x="3669960" y="2663324"/>
                </a:lnTo>
                <a:lnTo>
                  <a:pt x="3675003" y="2621945"/>
                </a:lnTo>
                <a:lnTo>
                  <a:pt x="3676713" y="2579624"/>
                </a:lnTo>
                <a:lnTo>
                  <a:pt x="3676713" y="515874"/>
                </a:lnTo>
                <a:lnTo>
                  <a:pt x="3675003" y="473553"/>
                </a:lnTo>
                <a:lnTo>
                  <a:pt x="3669960" y="432177"/>
                </a:lnTo>
                <a:lnTo>
                  <a:pt x="3661717" y="391877"/>
                </a:lnTo>
                <a:lnTo>
                  <a:pt x="3650408" y="352787"/>
                </a:lnTo>
                <a:lnTo>
                  <a:pt x="3636164" y="315039"/>
                </a:lnTo>
                <a:lnTo>
                  <a:pt x="3619120" y="278765"/>
                </a:lnTo>
                <a:lnTo>
                  <a:pt x="3599406" y="244098"/>
                </a:lnTo>
                <a:lnTo>
                  <a:pt x="3577157" y="211171"/>
                </a:lnTo>
                <a:lnTo>
                  <a:pt x="3552505" y="180116"/>
                </a:lnTo>
                <a:lnTo>
                  <a:pt x="3525583" y="151066"/>
                </a:lnTo>
                <a:lnTo>
                  <a:pt x="3496523" y="124153"/>
                </a:lnTo>
                <a:lnTo>
                  <a:pt x="3465459" y="99511"/>
                </a:lnTo>
                <a:lnTo>
                  <a:pt x="3432523" y="77270"/>
                </a:lnTo>
                <a:lnTo>
                  <a:pt x="3397848" y="57566"/>
                </a:lnTo>
                <a:lnTo>
                  <a:pt x="3361566" y="40528"/>
                </a:lnTo>
                <a:lnTo>
                  <a:pt x="3323811" y="26292"/>
                </a:lnTo>
                <a:lnTo>
                  <a:pt x="3284716" y="14988"/>
                </a:lnTo>
                <a:lnTo>
                  <a:pt x="3244412" y="6749"/>
                </a:lnTo>
                <a:lnTo>
                  <a:pt x="3203033" y="1709"/>
                </a:lnTo>
                <a:lnTo>
                  <a:pt x="31607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2487" y="2281301"/>
            <a:ext cx="3677285" cy="3095625"/>
          </a:xfrm>
          <a:custGeom>
            <a:avLst/>
            <a:gdLst/>
            <a:ahLst/>
            <a:cxnLst/>
            <a:rect l="l" t="t" r="r" b="b"/>
            <a:pathLst>
              <a:path w="3677285" h="3095625">
                <a:moveTo>
                  <a:pt x="0" y="515874"/>
                </a:moveTo>
                <a:lnTo>
                  <a:pt x="1710" y="473553"/>
                </a:lnTo>
                <a:lnTo>
                  <a:pt x="6752" y="432177"/>
                </a:lnTo>
                <a:lnTo>
                  <a:pt x="14994" y="391877"/>
                </a:lnTo>
                <a:lnTo>
                  <a:pt x="26303" y="352787"/>
                </a:lnTo>
                <a:lnTo>
                  <a:pt x="40545" y="315039"/>
                </a:lnTo>
                <a:lnTo>
                  <a:pt x="57589" y="278765"/>
                </a:lnTo>
                <a:lnTo>
                  <a:pt x="77301" y="244098"/>
                </a:lnTo>
                <a:lnTo>
                  <a:pt x="99548" y="211171"/>
                </a:lnTo>
                <a:lnTo>
                  <a:pt x="124197" y="180116"/>
                </a:lnTo>
                <a:lnTo>
                  <a:pt x="151117" y="151066"/>
                </a:lnTo>
                <a:lnTo>
                  <a:pt x="180173" y="124153"/>
                </a:lnTo>
                <a:lnTo>
                  <a:pt x="211234" y="99511"/>
                </a:lnTo>
                <a:lnTo>
                  <a:pt x="244166" y="77270"/>
                </a:lnTo>
                <a:lnTo>
                  <a:pt x="278837" y="57566"/>
                </a:lnTo>
                <a:lnTo>
                  <a:pt x="315114" y="40528"/>
                </a:lnTo>
                <a:lnTo>
                  <a:pt x="352864" y="26292"/>
                </a:lnTo>
                <a:lnTo>
                  <a:pt x="391954" y="14988"/>
                </a:lnTo>
                <a:lnTo>
                  <a:pt x="432251" y="6749"/>
                </a:lnTo>
                <a:lnTo>
                  <a:pt x="473623" y="1709"/>
                </a:lnTo>
                <a:lnTo>
                  <a:pt x="515937" y="0"/>
                </a:lnTo>
                <a:lnTo>
                  <a:pt x="3160712" y="0"/>
                </a:lnTo>
                <a:lnTo>
                  <a:pt x="3203033" y="1709"/>
                </a:lnTo>
                <a:lnTo>
                  <a:pt x="3244412" y="6749"/>
                </a:lnTo>
                <a:lnTo>
                  <a:pt x="3284716" y="14988"/>
                </a:lnTo>
                <a:lnTo>
                  <a:pt x="3323811" y="26292"/>
                </a:lnTo>
                <a:lnTo>
                  <a:pt x="3361566" y="40528"/>
                </a:lnTo>
                <a:lnTo>
                  <a:pt x="3397848" y="57566"/>
                </a:lnTo>
                <a:lnTo>
                  <a:pt x="3432523" y="77270"/>
                </a:lnTo>
                <a:lnTo>
                  <a:pt x="3465459" y="99511"/>
                </a:lnTo>
                <a:lnTo>
                  <a:pt x="3496523" y="124153"/>
                </a:lnTo>
                <a:lnTo>
                  <a:pt x="3525583" y="151066"/>
                </a:lnTo>
                <a:lnTo>
                  <a:pt x="3552505" y="180116"/>
                </a:lnTo>
                <a:lnTo>
                  <a:pt x="3577157" y="211171"/>
                </a:lnTo>
                <a:lnTo>
                  <a:pt x="3599406" y="244098"/>
                </a:lnTo>
                <a:lnTo>
                  <a:pt x="3619120" y="278765"/>
                </a:lnTo>
                <a:lnTo>
                  <a:pt x="3636164" y="315039"/>
                </a:lnTo>
                <a:lnTo>
                  <a:pt x="3650408" y="352787"/>
                </a:lnTo>
                <a:lnTo>
                  <a:pt x="3661717" y="391877"/>
                </a:lnTo>
                <a:lnTo>
                  <a:pt x="3669960" y="432177"/>
                </a:lnTo>
                <a:lnTo>
                  <a:pt x="3675003" y="473553"/>
                </a:lnTo>
                <a:lnTo>
                  <a:pt x="3676713" y="515874"/>
                </a:lnTo>
                <a:lnTo>
                  <a:pt x="3676713" y="2579624"/>
                </a:lnTo>
                <a:lnTo>
                  <a:pt x="3675003" y="2621945"/>
                </a:lnTo>
                <a:lnTo>
                  <a:pt x="3669960" y="2663324"/>
                </a:lnTo>
                <a:lnTo>
                  <a:pt x="3661717" y="2703627"/>
                </a:lnTo>
                <a:lnTo>
                  <a:pt x="3650408" y="2742723"/>
                </a:lnTo>
                <a:lnTo>
                  <a:pt x="3636164" y="2780478"/>
                </a:lnTo>
                <a:lnTo>
                  <a:pt x="3619120" y="2816759"/>
                </a:lnTo>
                <a:lnTo>
                  <a:pt x="3599406" y="2851435"/>
                </a:lnTo>
                <a:lnTo>
                  <a:pt x="3577157" y="2884371"/>
                </a:lnTo>
                <a:lnTo>
                  <a:pt x="3552505" y="2915435"/>
                </a:lnTo>
                <a:lnTo>
                  <a:pt x="3525583" y="2944495"/>
                </a:lnTo>
                <a:lnTo>
                  <a:pt x="3496523" y="2971417"/>
                </a:lnTo>
                <a:lnTo>
                  <a:pt x="3465459" y="2996069"/>
                </a:lnTo>
                <a:lnTo>
                  <a:pt x="3432523" y="3018318"/>
                </a:lnTo>
                <a:lnTo>
                  <a:pt x="3397848" y="3038031"/>
                </a:lnTo>
                <a:lnTo>
                  <a:pt x="3361566" y="3055076"/>
                </a:lnTo>
                <a:lnTo>
                  <a:pt x="3323811" y="3069319"/>
                </a:lnTo>
                <a:lnTo>
                  <a:pt x="3284716" y="3080629"/>
                </a:lnTo>
                <a:lnTo>
                  <a:pt x="3244412" y="3088871"/>
                </a:lnTo>
                <a:lnTo>
                  <a:pt x="3203033" y="3093914"/>
                </a:lnTo>
                <a:lnTo>
                  <a:pt x="3160712" y="3095625"/>
                </a:lnTo>
                <a:lnTo>
                  <a:pt x="515937" y="3095625"/>
                </a:lnTo>
                <a:lnTo>
                  <a:pt x="473623" y="3093914"/>
                </a:lnTo>
                <a:lnTo>
                  <a:pt x="432251" y="3088871"/>
                </a:lnTo>
                <a:lnTo>
                  <a:pt x="391954" y="3080629"/>
                </a:lnTo>
                <a:lnTo>
                  <a:pt x="352864" y="3069319"/>
                </a:lnTo>
                <a:lnTo>
                  <a:pt x="315114" y="3055076"/>
                </a:lnTo>
                <a:lnTo>
                  <a:pt x="278837" y="3038031"/>
                </a:lnTo>
                <a:lnTo>
                  <a:pt x="244166" y="3018318"/>
                </a:lnTo>
                <a:lnTo>
                  <a:pt x="211234" y="2996069"/>
                </a:lnTo>
                <a:lnTo>
                  <a:pt x="180173" y="2971417"/>
                </a:lnTo>
                <a:lnTo>
                  <a:pt x="151117" y="2944495"/>
                </a:lnTo>
                <a:lnTo>
                  <a:pt x="124197" y="2915435"/>
                </a:lnTo>
                <a:lnTo>
                  <a:pt x="99548" y="2884371"/>
                </a:lnTo>
                <a:lnTo>
                  <a:pt x="77301" y="2851435"/>
                </a:lnTo>
                <a:lnTo>
                  <a:pt x="57589" y="2816759"/>
                </a:lnTo>
                <a:lnTo>
                  <a:pt x="40545" y="2780478"/>
                </a:lnTo>
                <a:lnTo>
                  <a:pt x="26303" y="2742723"/>
                </a:lnTo>
                <a:lnTo>
                  <a:pt x="14994" y="2703627"/>
                </a:lnTo>
                <a:lnTo>
                  <a:pt x="6752" y="2663324"/>
                </a:lnTo>
                <a:lnTo>
                  <a:pt x="1710" y="2621945"/>
                </a:lnTo>
                <a:lnTo>
                  <a:pt x="0" y="2579624"/>
                </a:lnTo>
                <a:lnTo>
                  <a:pt x="0" y="515874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71976" y="2395601"/>
            <a:ext cx="714375" cy="276225"/>
          </a:xfrm>
          <a:custGeom>
            <a:avLst/>
            <a:gdLst/>
            <a:ahLst/>
            <a:cxnLst/>
            <a:rect l="l" t="t" r="r" b="b"/>
            <a:pathLst>
              <a:path w="714375" h="276225">
                <a:moveTo>
                  <a:pt x="0" y="276225"/>
                </a:moveTo>
                <a:lnTo>
                  <a:pt x="714375" y="276225"/>
                </a:lnTo>
                <a:lnTo>
                  <a:pt x="714375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71976" y="2395601"/>
            <a:ext cx="714375" cy="276225"/>
          </a:xfrm>
          <a:prstGeom prst="rect">
            <a:avLst/>
          </a:prstGeom>
          <a:solidFill>
            <a:srgbClr val="FFFFFF"/>
          </a:solidFill>
          <a:ln w="28575">
            <a:solidFill>
              <a:srgbClr val="9BBA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139">
              <a:lnSpc>
                <a:spcPct val="100000"/>
              </a:lnSpc>
            </a:pPr>
            <a:r>
              <a:rPr sz="1200" b="1" dirty="0">
                <a:latin typeface="나눔고딕"/>
                <a:cs typeface="나눔고딕"/>
              </a:rPr>
              <a:t>풀</a:t>
            </a:r>
            <a:r>
              <a:rPr sz="1200" b="1" spc="-40" dirty="0">
                <a:latin typeface="나눔고딕"/>
                <a:cs typeface="나눔고딕"/>
              </a:rPr>
              <a:t> </a:t>
            </a:r>
            <a:r>
              <a:rPr sz="1200" b="1" spc="-10" dirty="0">
                <a:latin typeface="나눔고딕"/>
                <a:cs typeface="나눔고딕"/>
              </a:rPr>
              <a:t>스택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38801" y="2281301"/>
            <a:ext cx="3667125" cy="3095625"/>
          </a:xfrm>
          <a:custGeom>
            <a:avLst/>
            <a:gdLst/>
            <a:ahLst/>
            <a:cxnLst/>
            <a:rect l="l" t="t" r="r" b="b"/>
            <a:pathLst>
              <a:path w="3667125" h="3095625">
                <a:moveTo>
                  <a:pt x="3151124" y="0"/>
                </a:moveTo>
                <a:lnTo>
                  <a:pt x="515874" y="0"/>
                </a:lnTo>
                <a:lnTo>
                  <a:pt x="473553" y="1709"/>
                </a:lnTo>
                <a:lnTo>
                  <a:pt x="432177" y="6749"/>
                </a:lnTo>
                <a:lnTo>
                  <a:pt x="391877" y="14988"/>
                </a:lnTo>
                <a:lnTo>
                  <a:pt x="352787" y="26292"/>
                </a:lnTo>
                <a:lnTo>
                  <a:pt x="315039" y="40528"/>
                </a:lnTo>
                <a:lnTo>
                  <a:pt x="278765" y="57566"/>
                </a:lnTo>
                <a:lnTo>
                  <a:pt x="244098" y="77270"/>
                </a:lnTo>
                <a:lnTo>
                  <a:pt x="211171" y="99511"/>
                </a:lnTo>
                <a:lnTo>
                  <a:pt x="180116" y="124153"/>
                </a:lnTo>
                <a:lnTo>
                  <a:pt x="151066" y="151066"/>
                </a:lnTo>
                <a:lnTo>
                  <a:pt x="124153" y="180116"/>
                </a:lnTo>
                <a:lnTo>
                  <a:pt x="99511" y="211171"/>
                </a:lnTo>
                <a:lnTo>
                  <a:pt x="77270" y="244098"/>
                </a:lnTo>
                <a:lnTo>
                  <a:pt x="57566" y="278765"/>
                </a:lnTo>
                <a:lnTo>
                  <a:pt x="40528" y="315039"/>
                </a:lnTo>
                <a:lnTo>
                  <a:pt x="26292" y="352787"/>
                </a:lnTo>
                <a:lnTo>
                  <a:pt x="14988" y="391877"/>
                </a:lnTo>
                <a:lnTo>
                  <a:pt x="6749" y="432177"/>
                </a:lnTo>
                <a:lnTo>
                  <a:pt x="1709" y="473553"/>
                </a:lnTo>
                <a:lnTo>
                  <a:pt x="0" y="515874"/>
                </a:lnTo>
                <a:lnTo>
                  <a:pt x="0" y="2579624"/>
                </a:lnTo>
                <a:lnTo>
                  <a:pt x="1709" y="2621945"/>
                </a:lnTo>
                <a:lnTo>
                  <a:pt x="6749" y="2663324"/>
                </a:lnTo>
                <a:lnTo>
                  <a:pt x="14988" y="2703627"/>
                </a:lnTo>
                <a:lnTo>
                  <a:pt x="26292" y="2742723"/>
                </a:lnTo>
                <a:lnTo>
                  <a:pt x="40528" y="2780478"/>
                </a:lnTo>
                <a:lnTo>
                  <a:pt x="57566" y="2816759"/>
                </a:lnTo>
                <a:lnTo>
                  <a:pt x="77270" y="2851435"/>
                </a:lnTo>
                <a:lnTo>
                  <a:pt x="99511" y="2884371"/>
                </a:lnTo>
                <a:lnTo>
                  <a:pt x="124153" y="2915435"/>
                </a:lnTo>
                <a:lnTo>
                  <a:pt x="151066" y="2944495"/>
                </a:lnTo>
                <a:lnTo>
                  <a:pt x="180116" y="2971417"/>
                </a:lnTo>
                <a:lnTo>
                  <a:pt x="211171" y="2996069"/>
                </a:lnTo>
                <a:lnTo>
                  <a:pt x="244098" y="3018318"/>
                </a:lnTo>
                <a:lnTo>
                  <a:pt x="278765" y="3038031"/>
                </a:lnTo>
                <a:lnTo>
                  <a:pt x="315039" y="3055076"/>
                </a:lnTo>
                <a:lnTo>
                  <a:pt x="352787" y="3069319"/>
                </a:lnTo>
                <a:lnTo>
                  <a:pt x="391877" y="3080629"/>
                </a:lnTo>
                <a:lnTo>
                  <a:pt x="432177" y="3088871"/>
                </a:lnTo>
                <a:lnTo>
                  <a:pt x="473553" y="3093914"/>
                </a:lnTo>
                <a:lnTo>
                  <a:pt x="515874" y="3095625"/>
                </a:lnTo>
                <a:lnTo>
                  <a:pt x="3151124" y="3095625"/>
                </a:lnTo>
                <a:lnTo>
                  <a:pt x="3193445" y="3093914"/>
                </a:lnTo>
                <a:lnTo>
                  <a:pt x="3234824" y="3088871"/>
                </a:lnTo>
                <a:lnTo>
                  <a:pt x="3275127" y="3080629"/>
                </a:lnTo>
                <a:lnTo>
                  <a:pt x="3314223" y="3069319"/>
                </a:lnTo>
                <a:lnTo>
                  <a:pt x="3351978" y="3055076"/>
                </a:lnTo>
                <a:lnTo>
                  <a:pt x="3388259" y="3038031"/>
                </a:lnTo>
                <a:lnTo>
                  <a:pt x="3422935" y="3018318"/>
                </a:lnTo>
                <a:lnTo>
                  <a:pt x="3455871" y="2996069"/>
                </a:lnTo>
                <a:lnTo>
                  <a:pt x="3486935" y="2971417"/>
                </a:lnTo>
                <a:lnTo>
                  <a:pt x="3515995" y="2944495"/>
                </a:lnTo>
                <a:lnTo>
                  <a:pt x="3542917" y="2915435"/>
                </a:lnTo>
                <a:lnTo>
                  <a:pt x="3567569" y="2884371"/>
                </a:lnTo>
                <a:lnTo>
                  <a:pt x="3589818" y="2851435"/>
                </a:lnTo>
                <a:lnTo>
                  <a:pt x="3609531" y="2816759"/>
                </a:lnTo>
                <a:lnTo>
                  <a:pt x="3626576" y="2780478"/>
                </a:lnTo>
                <a:lnTo>
                  <a:pt x="3640819" y="2742723"/>
                </a:lnTo>
                <a:lnTo>
                  <a:pt x="3652129" y="2703627"/>
                </a:lnTo>
                <a:lnTo>
                  <a:pt x="3660371" y="2663324"/>
                </a:lnTo>
                <a:lnTo>
                  <a:pt x="3665414" y="2621945"/>
                </a:lnTo>
                <a:lnTo>
                  <a:pt x="3667125" y="2579624"/>
                </a:lnTo>
                <a:lnTo>
                  <a:pt x="3667125" y="515874"/>
                </a:lnTo>
                <a:lnTo>
                  <a:pt x="3665414" y="473553"/>
                </a:lnTo>
                <a:lnTo>
                  <a:pt x="3660371" y="432177"/>
                </a:lnTo>
                <a:lnTo>
                  <a:pt x="3652129" y="391877"/>
                </a:lnTo>
                <a:lnTo>
                  <a:pt x="3640819" y="352787"/>
                </a:lnTo>
                <a:lnTo>
                  <a:pt x="3626576" y="315039"/>
                </a:lnTo>
                <a:lnTo>
                  <a:pt x="3609531" y="278765"/>
                </a:lnTo>
                <a:lnTo>
                  <a:pt x="3589818" y="244098"/>
                </a:lnTo>
                <a:lnTo>
                  <a:pt x="3567569" y="211171"/>
                </a:lnTo>
                <a:lnTo>
                  <a:pt x="3542917" y="180116"/>
                </a:lnTo>
                <a:lnTo>
                  <a:pt x="3515995" y="151066"/>
                </a:lnTo>
                <a:lnTo>
                  <a:pt x="3486935" y="124153"/>
                </a:lnTo>
                <a:lnTo>
                  <a:pt x="3455871" y="99511"/>
                </a:lnTo>
                <a:lnTo>
                  <a:pt x="3422935" y="77270"/>
                </a:lnTo>
                <a:lnTo>
                  <a:pt x="3388259" y="57566"/>
                </a:lnTo>
                <a:lnTo>
                  <a:pt x="3351978" y="40528"/>
                </a:lnTo>
                <a:lnTo>
                  <a:pt x="3314223" y="26292"/>
                </a:lnTo>
                <a:lnTo>
                  <a:pt x="3275127" y="14988"/>
                </a:lnTo>
                <a:lnTo>
                  <a:pt x="3234824" y="6749"/>
                </a:lnTo>
                <a:lnTo>
                  <a:pt x="3193445" y="1709"/>
                </a:lnTo>
                <a:lnTo>
                  <a:pt x="31511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8801" y="2281301"/>
            <a:ext cx="3667125" cy="3095625"/>
          </a:xfrm>
          <a:custGeom>
            <a:avLst/>
            <a:gdLst/>
            <a:ahLst/>
            <a:cxnLst/>
            <a:rect l="l" t="t" r="r" b="b"/>
            <a:pathLst>
              <a:path w="3667125" h="3095625">
                <a:moveTo>
                  <a:pt x="0" y="515874"/>
                </a:moveTo>
                <a:lnTo>
                  <a:pt x="1709" y="473553"/>
                </a:lnTo>
                <a:lnTo>
                  <a:pt x="6749" y="432177"/>
                </a:lnTo>
                <a:lnTo>
                  <a:pt x="14988" y="391877"/>
                </a:lnTo>
                <a:lnTo>
                  <a:pt x="26292" y="352787"/>
                </a:lnTo>
                <a:lnTo>
                  <a:pt x="40528" y="315039"/>
                </a:lnTo>
                <a:lnTo>
                  <a:pt x="57566" y="278765"/>
                </a:lnTo>
                <a:lnTo>
                  <a:pt x="77270" y="244098"/>
                </a:lnTo>
                <a:lnTo>
                  <a:pt x="99511" y="211171"/>
                </a:lnTo>
                <a:lnTo>
                  <a:pt x="124153" y="180116"/>
                </a:lnTo>
                <a:lnTo>
                  <a:pt x="151066" y="151066"/>
                </a:lnTo>
                <a:lnTo>
                  <a:pt x="180116" y="124153"/>
                </a:lnTo>
                <a:lnTo>
                  <a:pt x="211171" y="99511"/>
                </a:lnTo>
                <a:lnTo>
                  <a:pt x="244098" y="77270"/>
                </a:lnTo>
                <a:lnTo>
                  <a:pt x="278765" y="57566"/>
                </a:lnTo>
                <a:lnTo>
                  <a:pt x="315039" y="40528"/>
                </a:lnTo>
                <a:lnTo>
                  <a:pt x="352787" y="26292"/>
                </a:lnTo>
                <a:lnTo>
                  <a:pt x="391877" y="14988"/>
                </a:lnTo>
                <a:lnTo>
                  <a:pt x="432177" y="6749"/>
                </a:lnTo>
                <a:lnTo>
                  <a:pt x="473553" y="1709"/>
                </a:lnTo>
                <a:lnTo>
                  <a:pt x="515874" y="0"/>
                </a:lnTo>
                <a:lnTo>
                  <a:pt x="3151124" y="0"/>
                </a:lnTo>
                <a:lnTo>
                  <a:pt x="3193445" y="1709"/>
                </a:lnTo>
                <a:lnTo>
                  <a:pt x="3234824" y="6749"/>
                </a:lnTo>
                <a:lnTo>
                  <a:pt x="3275127" y="14988"/>
                </a:lnTo>
                <a:lnTo>
                  <a:pt x="3314223" y="26292"/>
                </a:lnTo>
                <a:lnTo>
                  <a:pt x="3351978" y="40528"/>
                </a:lnTo>
                <a:lnTo>
                  <a:pt x="3388259" y="57566"/>
                </a:lnTo>
                <a:lnTo>
                  <a:pt x="3422935" y="77270"/>
                </a:lnTo>
                <a:lnTo>
                  <a:pt x="3455871" y="99511"/>
                </a:lnTo>
                <a:lnTo>
                  <a:pt x="3486935" y="124153"/>
                </a:lnTo>
                <a:lnTo>
                  <a:pt x="3515995" y="151066"/>
                </a:lnTo>
                <a:lnTo>
                  <a:pt x="3542917" y="180116"/>
                </a:lnTo>
                <a:lnTo>
                  <a:pt x="3567569" y="211171"/>
                </a:lnTo>
                <a:lnTo>
                  <a:pt x="3589818" y="244098"/>
                </a:lnTo>
                <a:lnTo>
                  <a:pt x="3609531" y="278765"/>
                </a:lnTo>
                <a:lnTo>
                  <a:pt x="3626576" y="315039"/>
                </a:lnTo>
                <a:lnTo>
                  <a:pt x="3640819" y="352787"/>
                </a:lnTo>
                <a:lnTo>
                  <a:pt x="3652129" y="391877"/>
                </a:lnTo>
                <a:lnTo>
                  <a:pt x="3660371" y="432177"/>
                </a:lnTo>
                <a:lnTo>
                  <a:pt x="3665414" y="473553"/>
                </a:lnTo>
                <a:lnTo>
                  <a:pt x="3667125" y="515874"/>
                </a:lnTo>
                <a:lnTo>
                  <a:pt x="3667125" y="2579624"/>
                </a:lnTo>
                <a:lnTo>
                  <a:pt x="3665414" y="2621945"/>
                </a:lnTo>
                <a:lnTo>
                  <a:pt x="3660371" y="2663324"/>
                </a:lnTo>
                <a:lnTo>
                  <a:pt x="3652129" y="2703627"/>
                </a:lnTo>
                <a:lnTo>
                  <a:pt x="3640819" y="2742723"/>
                </a:lnTo>
                <a:lnTo>
                  <a:pt x="3626576" y="2780478"/>
                </a:lnTo>
                <a:lnTo>
                  <a:pt x="3609531" y="2816759"/>
                </a:lnTo>
                <a:lnTo>
                  <a:pt x="3589818" y="2851435"/>
                </a:lnTo>
                <a:lnTo>
                  <a:pt x="3567569" y="2884371"/>
                </a:lnTo>
                <a:lnTo>
                  <a:pt x="3542917" y="2915435"/>
                </a:lnTo>
                <a:lnTo>
                  <a:pt x="3515995" y="2944495"/>
                </a:lnTo>
                <a:lnTo>
                  <a:pt x="3486935" y="2971417"/>
                </a:lnTo>
                <a:lnTo>
                  <a:pt x="3455871" y="2996069"/>
                </a:lnTo>
                <a:lnTo>
                  <a:pt x="3422935" y="3018318"/>
                </a:lnTo>
                <a:lnTo>
                  <a:pt x="3388259" y="3038031"/>
                </a:lnTo>
                <a:lnTo>
                  <a:pt x="3351978" y="3055076"/>
                </a:lnTo>
                <a:lnTo>
                  <a:pt x="3314223" y="3069319"/>
                </a:lnTo>
                <a:lnTo>
                  <a:pt x="3275127" y="3080629"/>
                </a:lnTo>
                <a:lnTo>
                  <a:pt x="3234824" y="3088871"/>
                </a:lnTo>
                <a:lnTo>
                  <a:pt x="3193445" y="3093914"/>
                </a:lnTo>
                <a:lnTo>
                  <a:pt x="3151124" y="3095625"/>
                </a:lnTo>
                <a:lnTo>
                  <a:pt x="515874" y="3095625"/>
                </a:lnTo>
                <a:lnTo>
                  <a:pt x="473553" y="3093914"/>
                </a:lnTo>
                <a:lnTo>
                  <a:pt x="432177" y="3088871"/>
                </a:lnTo>
                <a:lnTo>
                  <a:pt x="391877" y="3080629"/>
                </a:lnTo>
                <a:lnTo>
                  <a:pt x="352787" y="3069319"/>
                </a:lnTo>
                <a:lnTo>
                  <a:pt x="315039" y="3055076"/>
                </a:lnTo>
                <a:lnTo>
                  <a:pt x="278765" y="3038031"/>
                </a:lnTo>
                <a:lnTo>
                  <a:pt x="244098" y="3018318"/>
                </a:lnTo>
                <a:lnTo>
                  <a:pt x="211171" y="2996069"/>
                </a:lnTo>
                <a:lnTo>
                  <a:pt x="180116" y="2971417"/>
                </a:lnTo>
                <a:lnTo>
                  <a:pt x="151066" y="2944495"/>
                </a:lnTo>
                <a:lnTo>
                  <a:pt x="124153" y="2915435"/>
                </a:lnTo>
                <a:lnTo>
                  <a:pt x="99511" y="2884371"/>
                </a:lnTo>
                <a:lnTo>
                  <a:pt x="77270" y="2851435"/>
                </a:lnTo>
                <a:lnTo>
                  <a:pt x="57566" y="2816759"/>
                </a:lnTo>
                <a:lnTo>
                  <a:pt x="40528" y="2780478"/>
                </a:lnTo>
                <a:lnTo>
                  <a:pt x="26292" y="2742723"/>
                </a:lnTo>
                <a:lnTo>
                  <a:pt x="14988" y="2703627"/>
                </a:lnTo>
                <a:lnTo>
                  <a:pt x="6749" y="2663324"/>
                </a:lnTo>
                <a:lnTo>
                  <a:pt x="1709" y="2621945"/>
                </a:lnTo>
                <a:lnTo>
                  <a:pt x="0" y="2579624"/>
                </a:lnTo>
                <a:lnTo>
                  <a:pt x="0" y="515874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05776" y="2395601"/>
            <a:ext cx="1209675" cy="276225"/>
          </a:xfrm>
          <a:custGeom>
            <a:avLst/>
            <a:gdLst/>
            <a:ahLst/>
            <a:cxnLst/>
            <a:rect l="l" t="t" r="r" b="b"/>
            <a:pathLst>
              <a:path w="1209675" h="276225">
                <a:moveTo>
                  <a:pt x="0" y="276225"/>
                </a:moveTo>
                <a:lnTo>
                  <a:pt x="1209675" y="276225"/>
                </a:lnTo>
                <a:lnTo>
                  <a:pt x="1209675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605776" y="2395601"/>
            <a:ext cx="1209675" cy="276225"/>
          </a:xfrm>
          <a:prstGeom prst="rect">
            <a:avLst/>
          </a:prstGeom>
          <a:solidFill>
            <a:srgbClr val="FFFFFF"/>
          </a:solidFill>
          <a:ln w="28575">
            <a:solidFill>
              <a:srgbClr val="9BBA5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1785">
              <a:lnSpc>
                <a:spcPct val="100000"/>
              </a:lnSpc>
            </a:pPr>
            <a:r>
              <a:rPr sz="1200" b="1" spc="-10" dirty="0">
                <a:latin typeface="나눔고딕"/>
                <a:cs typeface="나눔고딕"/>
              </a:rPr>
              <a:t>마이크로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0600" y="3562350"/>
            <a:ext cx="657225" cy="657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90700" y="3390900"/>
            <a:ext cx="2190750" cy="1095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43100" y="4362450"/>
            <a:ext cx="142875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0600" y="4362450"/>
            <a:ext cx="657225" cy="657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0600" y="2667000"/>
            <a:ext cx="657225" cy="6572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09775" y="2705100"/>
            <a:ext cx="1752600" cy="6191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3412" y="5224526"/>
            <a:ext cx="1047750" cy="276225"/>
          </a:xfrm>
          <a:custGeom>
            <a:avLst/>
            <a:gdLst/>
            <a:ahLst/>
            <a:cxnLst/>
            <a:rect l="l" t="t" r="r" b="b"/>
            <a:pathLst>
              <a:path w="1047750" h="276225">
                <a:moveTo>
                  <a:pt x="0" y="276225"/>
                </a:moveTo>
                <a:lnTo>
                  <a:pt x="1047750" y="276225"/>
                </a:lnTo>
                <a:lnTo>
                  <a:pt x="1047750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33412" y="5224526"/>
            <a:ext cx="1047750" cy="276225"/>
          </a:xfrm>
          <a:prstGeom prst="rect">
            <a:avLst/>
          </a:prstGeom>
          <a:solidFill>
            <a:srgbClr val="FFFFFF"/>
          </a:solidFill>
          <a:ln w="28575">
            <a:solidFill>
              <a:srgbClr val="C0504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2065" algn="ctr">
              <a:lnSpc>
                <a:spcPct val="100000"/>
              </a:lnSpc>
            </a:pPr>
            <a:r>
              <a:rPr sz="1200" b="1" spc="-5" dirty="0">
                <a:latin typeface="나눔고딕"/>
                <a:cs typeface="나눔고딕"/>
              </a:rPr>
              <a:t>캐싱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67001" y="5215001"/>
            <a:ext cx="1047750" cy="276225"/>
          </a:xfrm>
          <a:custGeom>
            <a:avLst/>
            <a:gdLst/>
            <a:ahLst/>
            <a:cxnLst/>
            <a:rect l="l" t="t" r="r" b="b"/>
            <a:pathLst>
              <a:path w="1047750" h="276225">
                <a:moveTo>
                  <a:pt x="0" y="276225"/>
                </a:moveTo>
                <a:lnTo>
                  <a:pt x="1047750" y="276225"/>
                </a:lnTo>
                <a:lnTo>
                  <a:pt x="1047750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167001" y="5215001"/>
            <a:ext cx="1047750" cy="276225"/>
          </a:xfrm>
          <a:prstGeom prst="rect">
            <a:avLst/>
          </a:prstGeom>
          <a:solidFill>
            <a:srgbClr val="FFFFFF"/>
          </a:solidFill>
          <a:ln w="28575">
            <a:solidFill>
              <a:srgbClr val="C0504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5585">
              <a:lnSpc>
                <a:spcPct val="100000"/>
              </a:lnSpc>
            </a:pPr>
            <a:r>
              <a:rPr sz="1200" b="1" spc="25" dirty="0">
                <a:latin typeface="나눔고딕"/>
                <a:cs typeface="나눔고딕"/>
              </a:rPr>
              <a:t>D</a:t>
            </a:r>
            <a:r>
              <a:rPr sz="1200" b="1" dirty="0">
                <a:latin typeface="나눔고딕"/>
                <a:cs typeface="나눔고딕"/>
              </a:rPr>
              <a:t>B</a:t>
            </a:r>
            <a:r>
              <a:rPr sz="1200" b="1" spc="-15" dirty="0">
                <a:latin typeface="나눔고딕"/>
                <a:cs typeface="나눔고딕"/>
              </a:rPr>
              <a:t> </a:t>
            </a:r>
            <a:r>
              <a:rPr sz="1200" b="1" spc="-10" dirty="0">
                <a:latin typeface="나눔고딕"/>
                <a:cs typeface="나눔고딕"/>
              </a:rPr>
              <a:t>접근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05276" y="5186426"/>
            <a:ext cx="1047750" cy="276225"/>
          </a:xfrm>
          <a:custGeom>
            <a:avLst/>
            <a:gdLst/>
            <a:ahLst/>
            <a:cxnLst/>
            <a:rect l="l" t="t" r="r" b="b"/>
            <a:pathLst>
              <a:path w="1047750" h="276225">
                <a:moveTo>
                  <a:pt x="0" y="276225"/>
                </a:moveTo>
                <a:lnTo>
                  <a:pt x="1047750" y="276225"/>
                </a:lnTo>
                <a:lnTo>
                  <a:pt x="1047750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605276" y="5186426"/>
            <a:ext cx="1047750" cy="276225"/>
          </a:xfrm>
          <a:prstGeom prst="rect">
            <a:avLst/>
          </a:prstGeom>
          <a:solidFill>
            <a:srgbClr val="FFFFFF"/>
          </a:solidFill>
          <a:ln w="28575">
            <a:solidFill>
              <a:srgbClr val="C0504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270" algn="ctr">
              <a:lnSpc>
                <a:spcPct val="100000"/>
              </a:lnSpc>
            </a:pPr>
            <a:r>
              <a:rPr sz="1200" b="1" spc="-5" dirty="0">
                <a:latin typeface="나눔고딕"/>
                <a:cs typeface="나눔고딕"/>
              </a:rPr>
              <a:t>보안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267450" y="2714625"/>
            <a:ext cx="1924050" cy="7524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67325" y="2667000"/>
            <a:ext cx="657225" cy="6572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67325" y="3533775"/>
            <a:ext cx="657225" cy="6572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91275" y="3514725"/>
            <a:ext cx="1943100" cy="685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67450" y="4419600"/>
            <a:ext cx="2305050" cy="533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67325" y="4333875"/>
            <a:ext cx="657225" cy="657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10226" y="5186426"/>
            <a:ext cx="1047750" cy="276225"/>
          </a:xfrm>
          <a:custGeom>
            <a:avLst/>
            <a:gdLst/>
            <a:ahLst/>
            <a:cxnLst/>
            <a:rect l="l" t="t" r="r" b="b"/>
            <a:pathLst>
              <a:path w="1047750" h="276225">
                <a:moveTo>
                  <a:pt x="0" y="276225"/>
                </a:moveTo>
                <a:lnTo>
                  <a:pt x="1047750" y="276225"/>
                </a:lnTo>
                <a:lnTo>
                  <a:pt x="1047750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110226" y="5186426"/>
            <a:ext cx="1047750" cy="276225"/>
          </a:xfrm>
          <a:prstGeom prst="rect">
            <a:avLst/>
          </a:prstGeom>
          <a:solidFill>
            <a:srgbClr val="FFFFFF"/>
          </a:solidFill>
          <a:ln w="28575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3985">
              <a:lnSpc>
                <a:spcPct val="100000"/>
              </a:lnSpc>
            </a:pPr>
            <a:r>
              <a:rPr sz="1200" b="1" spc="-5" dirty="0">
                <a:latin typeface="나눔고딕"/>
                <a:cs typeface="나눔고딕"/>
              </a:rPr>
              <a:t>초</a:t>
            </a:r>
            <a:r>
              <a:rPr sz="1200" b="1" dirty="0">
                <a:latin typeface="나눔고딕"/>
                <a:cs typeface="나눔고딕"/>
              </a:rPr>
              <a:t>기</a:t>
            </a:r>
            <a:r>
              <a:rPr sz="1200" b="1" spc="-40" dirty="0">
                <a:latin typeface="나눔고딕"/>
                <a:cs typeface="나눔고딕"/>
              </a:rPr>
              <a:t> </a:t>
            </a:r>
            <a:r>
              <a:rPr sz="1200" b="1" spc="-5" dirty="0">
                <a:latin typeface="나눔고딕"/>
                <a:cs typeface="나눔고딕"/>
              </a:rPr>
              <a:t>생산량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548501" y="5186426"/>
            <a:ext cx="1038225" cy="276225"/>
          </a:xfrm>
          <a:custGeom>
            <a:avLst/>
            <a:gdLst/>
            <a:ahLst/>
            <a:cxnLst/>
            <a:rect l="l" t="t" r="r" b="b"/>
            <a:pathLst>
              <a:path w="1038225" h="276225">
                <a:moveTo>
                  <a:pt x="0" y="276225"/>
                </a:moveTo>
                <a:lnTo>
                  <a:pt x="1038225" y="276225"/>
                </a:lnTo>
                <a:lnTo>
                  <a:pt x="1038225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48501" y="5186426"/>
            <a:ext cx="1038225" cy="276225"/>
          </a:xfrm>
          <a:prstGeom prst="rect">
            <a:avLst/>
          </a:prstGeom>
          <a:solidFill>
            <a:srgbClr val="FFFFFF"/>
          </a:solidFill>
          <a:ln w="28575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1445">
              <a:lnSpc>
                <a:spcPct val="100000"/>
              </a:lnSpc>
            </a:pPr>
            <a:r>
              <a:rPr sz="1200" b="1" spc="-5" dirty="0">
                <a:latin typeface="나눔고딕"/>
                <a:cs typeface="나눔고딕"/>
              </a:rPr>
              <a:t>쉽</a:t>
            </a:r>
            <a:r>
              <a:rPr sz="1200" b="1" dirty="0">
                <a:latin typeface="나눔고딕"/>
                <a:cs typeface="나눔고딕"/>
              </a:rPr>
              <a:t>고</a:t>
            </a:r>
            <a:r>
              <a:rPr sz="1200" b="1" spc="-40" dirty="0">
                <a:latin typeface="나눔고딕"/>
                <a:cs typeface="나눔고딕"/>
              </a:rPr>
              <a:t> </a:t>
            </a:r>
            <a:r>
              <a:rPr sz="1200" b="1" spc="-5" dirty="0">
                <a:latin typeface="나눔고딕"/>
                <a:cs typeface="나눔고딕"/>
              </a:rPr>
              <a:t>직관적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77251" y="5186426"/>
            <a:ext cx="1047750" cy="276225"/>
          </a:xfrm>
          <a:custGeom>
            <a:avLst/>
            <a:gdLst/>
            <a:ahLst/>
            <a:cxnLst/>
            <a:rect l="l" t="t" r="r" b="b"/>
            <a:pathLst>
              <a:path w="1047750" h="276225">
                <a:moveTo>
                  <a:pt x="0" y="276225"/>
                </a:moveTo>
                <a:lnTo>
                  <a:pt x="1047750" y="276225"/>
                </a:lnTo>
                <a:lnTo>
                  <a:pt x="1047750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977251" y="5186426"/>
            <a:ext cx="1047750" cy="276225"/>
          </a:xfrm>
          <a:prstGeom prst="rect">
            <a:avLst/>
          </a:prstGeom>
          <a:solidFill>
            <a:srgbClr val="FFFFFF"/>
          </a:solidFill>
          <a:ln w="28575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ct val="100000"/>
              </a:lnSpc>
            </a:pPr>
            <a:r>
              <a:rPr sz="1200" b="1" spc="-5" dirty="0">
                <a:latin typeface="나눔고딕"/>
                <a:cs typeface="나눔고딕"/>
              </a:rPr>
              <a:t>유지보수성</a:t>
            </a:r>
            <a:endParaRPr sz="1200">
              <a:latin typeface="나눔고딕"/>
              <a:cs typeface="나눔고딕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4593CB-650C-4929-A3FC-6A2E4D27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56"/>
          <a:stretch/>
        </p:blipFill>
        <p:spPr>
          <a:xfrm>
            <a:off x="-76200" y="0"/>
            <a:ext cx="9687819" cy="5791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9C10A7-4379-411F-8D49-C21590A02D07}"/>
              </a:ext>
            </a:extLst>
          </p:cNvPr>
          <p:cNvSpPr/>
          <p:nvPr/>
        </p:nvSpPr>
        <p:spPr>
          <a:xfrm>
            <a:off x="-42714" y="533400"/>
            <a:ext cx="8653313" cy="495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5A4D6373-A2AB-45D0-8FCD-7A6CD93C0D91}"/>
              </a:ext>
            </a:extLst>
          </p:cNvPr>
          <p:cNvSpPr txBox="1">
            <a:spLocks/>
          </p:cNvSpPr>
          <p:nvPr/>
        </p:nvSpPr>
        <p:spPr>
          <a:xfrm>
            <a:off x="7656344" y="1132946"/>
            <a:ext cx="969843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41959557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8EC02C1-0E1C-41AD-8143-026B4E56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53"/>
            <a:ext cx="9906000" cy="20892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49785B-C0D2-4D3A-B83E-4988C22E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재시작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F8649-E9A8-4EC2-ADBD-1B7EC9C3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906000" cy="20689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A600F4-3370-41AA-99C2-98729AB8E602}"/>
              </a:ext>
            </a:extLst>
          </p:cNvPr>
          <p:cNvSpPr/>
          <p:nvPr/>
        </p:nvSpPr>
        <p:spPr>
          <a:xfrm>
            <a:off x="0" y="1676400"/>
            <a:ext cx="762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0E4B601-4AF4-4B04-A1D2-66DEE4AA877A}"/>
              </a:ext>
            </a:extLst>
          </p:cNvPr>
          <p:cNvSpPr txBox="1">
            <a:spLocks/>
          </p:cNvSpPr>
          <p:nvPr/>
        </p:nvSpPr>
        <p:spPr>
          <a:xfrm>
            <a:off x="990600" y="1623980"/>
            <a:ext cx="2590800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>
                <a:solidFill>
                  <a:srgbClr val="FF0000"/>
                </a:solidFill>
              </a:rPr>
              <a:t>프로그램 종료</a:t>
            </a:r>
            <a:endParaRPr lang="ko-KR" altLang="en-US" b="1" kern="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DD324B-50B0-42D6-BDB1-EBDECE74BEB6}"/>
              </a:ext>
            </a:extLst>
          </p:cNvPr>
          <p:cNvSpPr/>
          <p:nvPr/>
        </p:nvSpPr>
        <p:spPr>
          <a:xfrm>
            <a:off x="15377" y="3500032"/>
            <a:ext cx="365623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D1C6F23-1848-4CD1-9510-4F93A5F2B736}"/>
              </a:ext>
            </a:extLst>
          </p:cNvPr>
          <p:cNvSpPr txBox="1">
            <a:spLocks/>
          </p:cNvSpPr>
          <p:nvPr/>
        </p:nvSpPr>
        <p:spPr>
          <a:xfrm>
            <a:off x="533400" y="4114800"/>
            <a:ext cx="2590800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프로그램 시작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C465D4-242E-46FF-8B68-D164DF0DB12C}"/>
              </a:ext>
            </a:extLst>
          </p:cNvPr>
          <p:cNvSpPr/>
          <p:nvPr/>
        </p:nvSpPr>
        <p:spPr>
          <a:xfrm>
            <a:off x="0" y="2885964"/>
            <a:ext cx="762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781DD5-EF9B-4C5A-B262-59DBD56D1DF3}"/>
              </a:ext>
            </a:extLst>
          </p:cNvPr>
          <p:cNvSpPr/>
          <p:nvPr/>
        </p:nvSpPr>
        <p:spPr>
          <a:xfrm>
            <a:off x="-683" y="5088836"/>
            <a:ext cx="457883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2972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3A501-4C97-4815-A22A-3FA829CB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실행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E6BAC6-7C6C-46C2-8612-C66C94FFA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629707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http://localhost</a:t>
            </a:r>
            <a:r>
              <a:rPr lang="en-US" altLang="ko-KR" dirty="0"/>
              <a:t>/view_weather1 </a:t>
            </a:r>
            <a:r>
              <a:rPr lang="ko-KR" altLang="en-US" dirty="0"/>
              <a:t>입력하고 </a:t>
            </a:r>
            <a:r>
              <a:rPr lang="ko-KR" altLang="en-US" dirty="0" err="1"/>
              <a:t>엔터</a:t>
            </a:r>
            <a:r>
              <a:rPr lang="ko-KR" altLang="en-US" dirty="0"/>
              <a:t> </a:t>
            </a:r>
            <a:r>
              <a:rPr lang="ko-KR" altLang="en-US" dirty="0" err="1"/>
              <a:t>눌렀을때</a:t>
            </a:r>
            <a:r>
              <a:rPr lang="ko-KR" altLang="en-US" dirty="0"/>
              <a:t> </a:t>
            </a:r>
            <a:r>
              <a:rPr lang="en-US" altLang="ko-KR" dirty="0"/>
              <a:t>weather1.html </a:t>
            </a:r>
            <a:r>
              <a:rPr lang="ko-KR" altLang="en-US" dirty="0"/>
              <a:t>페이지 실행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7690963" cy="387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702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실행결과 보기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특별시 광역시만 모으기</a:t>
            </a:r>
          </a:p>
          <a:p>
            <a:pPr lvl="1"/>
            <a:r>
              <a:rPr lang="ko-KR" altLang="en-US" dirty="0"/>
              <a:t>이번에는 </a:t>
            </a:r>
            <a:r>
              <a:rPr lang="en-US" altLang="ko" dirty="0" err="1"/>
              <a:t>df</a:t>
            </a:r>
            <a:r>
              <a:rPr lang="ko-KR" altLang="en-US" dirty="0"/>
              <a:t>에서 특별시</a:t>
            </a:r>
            <a:r>
              <a:rPr lang="en-US" altLang="ko" dirty="0"/>
              <a:t>, </a:t>
            </a:r>
            <a:r>
              <a:rPr lang="ko-KR" altLang="en-US" dirty="0"/>
              <a:t>광역시만 모아서 따로 </a:t>
            </a:r>
            <a:r>
              <a:rPr lang="en-US" altLang="ko" dirty="0" err="1"/>
              <a:t>DataFrame</a:t>
            </a:r>
            <a:r>
              <a:rPr lang="en-US" altLang="ko" dirty="0"/>
              <a:t> </a:t>
            </a:r>
            <a:r>
              <a:rPr lang="ko-KR" altLang="en-US" dirty="0"/>
              <a:t>객체를 만들어보자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이렇게 </a:t>
            </a:r>
            <a:r>
              <a:rPr lang="en-US" altLang="ko" dirty="0" err="1"/>
              <a:t>DataFrame</a:t>
            </a:r>
            <a:r>
              <a:rPr lang="ko-KR" altLang="en-US" dirty="0"/>
              <a:t>의 </a:t>
            </a:r>
            <a:r>
              <a:rPr lang="en-US" altLang="ko" dirty="0"/>
              <a:t>loc </a:t>
            </a:r>
            <a:r>
              <a:rPr lang="ko-KR" altLang="en-US" dirty="0"/>
              <a:t>속성을 이용하면 특정 인덱스의 데이터만 가져올 수 있음</a:t>
            </a:r>
            <a:r>
              <a:rPr lang="en-US" altLang="ko" dirty="0"/>
              <a:t>(loc </a:t>
            </a:r>
            <a:r>
              <a:rPr lang="ko-KR" altLang="en-US" dirty="0"/>
              <a:t>속성은 </a:t>
            </a:r>
            <a:r>
              <a:rPr lang="en-US" altLang="ko" dirty="0"/>
              <a:t>label-location</a:t>
            </a:r>
            <a:r>
              <a:rPr lang="ko-KR" altLang="en-US" dirty="0"/>
              <a:t>의 약자로 레이블을 지정해 특정 인덱스의 데이터만 가져오는데 쓰임</a:t>
            </a:r>
            <a:r>
              <a:rPr lang="en-US" altLang="ko" dirty="0"/>
              <a:t>)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0" y="6530975"/>
            <a:ext cx="414338" cy="195263"/>
          </a:xfrm>
          <a:prstGeom prst="rect">
            <a:avLst/>
          </a:prstGeom>
        </p:spPr>
        <p:txBody>
          <a:bodyPr vert="horz" wrap="square" lIns="72587" tIns="36294" rIns="72587" bIns="36294" rtlCol="0" anchor="ctr">
            <a:spAutoFit/>
          </a:bodyPr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0416" y="2201476"/>
            <a:ext cx="7910635" cy="106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00826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02193" y="103835"/>
            <a:ext cx="8915400" cy="468700"/>
          </a:xfrm>
        </p:spPr>
        <p:txBody>
          <a:bodyPr/>
          <a:lstStyle/>
          <a:p>
            <a:r>
              <a:rPr lang="ko-KR" altLang="en-US" sz="2101" dirty="0"/>
              <a:t>실행결과 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0" y="6530975"/>
            <a:ext cx="414338" cy="195263"/>
          </a:xfrm>
          <a:prstGeom prst="rect">
            <a:avLst/>
          </a:prstGeom>
        </p:spPr>
        <p:txBody>
          <a:bodyPr vert="horz" wrap="square" lIns="72587" tIns="36294" rIns="72587" bIns="36294" rtlCol="0" anchor="ctr">
            <a:spAutoFit/>
          </a:bodyPr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220764" y="1211786"/>
            <a:ext cx="6064802" cy="300455"/>
          </a:xfrm>
          <a:prstGeom prst="rect">
            <a:avLst/>
          </a:prstGeom>
        </p:spPr>
        <p:txBody>
          <a:bodyPr vert="horz" lIns="68622" tIns="34311" rIns="68622" bIns="34311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201" dirty="0"/>
              <a:t>▼ </a:t>
            </a:r>
            <a:r>
              <a:rPr lang="ko-KR" altLang="en-US" sz="1201" b="1" dirty="0"/>
              <a:t>그림 </a:t>
            </a:r>
            <a:r>
              <a:rPr lang="en-US" altLang="ko-KR" sz="1201" b="1" dirty="0"/>
              <a:t>46-21</a:t>
            </a:r>
            <a:r>
              <a:rPr lang="ko-KR" altLang="en-US" sz="1201" dirty="0"/>
              <a:t> 특별시</a:t>
            </a:r>
            <a:r>
              <a:rPr lang="en-US" altLang="ko" sz="1201" dirty="0"/>
              <a:t>, </a:t>
            </a:r>
            <a:r>
              <a:rPr lang="ko-KR" altLang="en-US" sz="1201" dirty="0"/>
              <a:t>광역시만 뽑아서 </a:t>
            </a:r>
            <a:r>
              <a:rPr lang="en-US" altLang="ko" sz="1201" dirty="0" err="1"/>
              <a:t>DataFrame</a:t>
            </a:r>
            <a:r>
              <a:rPr lang="en-US" altLang="ko" sz="1201" dirty="0"/>
              <a:t> </a:t>
            </a:r>
            <a:r>
              <a:rPr lang="ko-KR" altLang="en-US" sz="1201" dirty="0"/>
              <a:t>객체로 </a:t>
            </a:r>
            <a:r>
              <a:rPr lang="ko-KR" altLang="en-US" sz="1201" dirty="0" err="1"/>
              <a:t>만듬</a:t>
            </a:r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156" y="1658675"/>
            <a:ext cx="7755995" cy="27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8146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실행결과 보기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특별시 광역시만 모으기</a:t>
            </a:r>
          </a:p>
          <a:p>
            <a:pPr lvl="1"/>
            <a:r>
              <a:rPr lang="en-US" altLang="ko" dirty="0"/>
              <a:t>loc</a:t>
            </a:r>
            <a:r>
              <a:rPr lang="ko-KR" altLang="en-US" dirty="0"/>
              <a:t>에 인덱스를 하나만 지정하면 해당 인덱스의 데이터만 가져오고</a:t>
            </a:r>
            <a:r>
              <a:rPr lang="en-US" altLang="ko" dirty="0"/>
              <a:t>, </a:t>
            </a:r>
            <a:r>
              <a:rPr lang="ko-KR" altLang="en-US" dirty="0"/>
              <a:t>인덱스 여러 개를 리스트 형태로 지정하면 </a:t>
            </a:r>
            <a:r>
              <a:rPr lang="en-US" altLang="ko" dirty="0" err="1"/>
              <a:t>DataFrame</a:t>
            </a:r>
            <a:r>
              <a:rPr lang="en-US" altLang="ko" dirty="0"/>
              <a:t> </a:t>
            </a:r>
            <a:r>
              <a:rPr lang="ko-KR" altLang="en-US" dirty="0"/>
              <a:t>형태로 가져옴</a:t>
            </a:r>
          </a:p>
          <a:p>
            <a:pPr lvl="1"/>
            <a:r>
              <a:rPr lang="ko-KR" altLang="en-US" dirty="0"/>
              <a:t>이때 인덱스는 문자열로 지정해줌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0" y="6530975"/>
            <a:ext cx="414338" cy="195263"/>
          </a:xfrm>
          <a:prstGeom prst="rect">
            <a:avLst/>
          </a:prstGeom>
        </p:spPr>
        <p:txBody>
          <a:bodyPr vert="horz" wrap="square" lIns="72587" tIns="36294" rIns="72587" bIns="36294" rtlCol="0" anchor="ctr">
            <a:spAutoFit/>
          </a:bodyPr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3139" y="2778201"/>
            <a:ext cx="7723744" cy="2446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29425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실행결과 보기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특별시</a:t>
            </a:r>
            <a:r>
              <a:rPr lang="en-US" altLang="ko" dirty="0"/>
              <a:t>, </a:t>
            </a:r>
            <a:r>
              <a:rPr lang="ko-KR" altLang="en-US" dirty="0"/>
              <a:t>광역시만 그래프 그리기</a:t>
            </a:r>
          </a:p>
          <a:p>
            <a:pPr lvl="1"/>
            <a:r>
              <a:rPr lang="ko-KR" altLang="en-US" dirty="0"/>
              <a:t>코드 셀에서 다음 코드를 실행해보자</a:t>
            </a:r>
            <a:endParaRPr lang="en-US" altLang="ko-KR" dirty="0"/>
          </a:p>
          <a:p>
            <a:pPr lvl="1"/>
            <a:r>
              <a:rPr lang="en-US" altLang="ko" dirty="0"/>
              <a:t>(</a:t>
            </a:r>
            <a:r>
              <a:rPr lang="ko-KR" altLang="en-US" dirty="0"/>
              <a:t>셸이 생기지 않았다면 메뉴의 </a:t>
            </a:r>
            <a:r>
              <a:rPr lang="en-US" altLang="ko" dirty="0"/>
              <a:t>Insert &gt; Insert Cell Below </a:t>
            </a:r>
            <a:r>
              <a:rPr lang="ko-KR" altLang="en-US" dirty="0"/>
              <a:t>실행</a:t>
            </a:r>
            <a:r>
              <a:rPr lang="en-US" altLang="ko" dirty="0"/>
              <a:t>)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0" y="6530975"/>
            <a:ext cx="414338" cy="195263"/>
          </a:xfrm>
          <a:prstGeom prst="rect">
            <a:avLst/>
          </a:prstGeom>
        </p:spPr>
        <p:txBody>
          <a:bodyPr vert="horz" wrap="square" lIns="72587" tIns="36294" rIns="72587" bIns="36294" rtlCol="0" anchor="ctr">
            <a:spAutoFit/>
          </a:bodyPr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3139" y="2617688"/>
            <a:ext cx="7754432" cy="212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87280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실행결과 보기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" dirty="0"/>
              <a:t>plot </a:t>
            </a:r>
            <a:r>
              <a:rPr lang="ko-KR" altLang="en-US" dirty="0" err="1"/>
              <a:t>메서드로</a:t>
            </a:r>
            <a:r>
              <a:rPr lang="ko-KR" altLang="en-US" dirty="0"/>
              <a:t> 그래프 그리기</a:t>
            </a:r>
          </a:p>
          <a:p>
            <a:pPr lvl="1"/>
            <a:r>
              <a:rPr lang="en-US" altLang="ko" dirty="0" err="1"/>
              <a:t>DataFrame</a:t>
            </a:r>
            <a:r>
              <a:rPr lang="en-US" altLang="ko" dirty="0"/>
              <a:t> </a:t>
            </a:r>
            <a:r>
              <a:rPr lang="ko-KR" altLang="en-US" dirty="0"/>
              <a:t>객체로 그래프를 그릴 때는 </a:t>
            </a:r>
            <a:r>
              <a:rPr lang="en-US" altLang="ko" dirty="0"/>
              <a:t>plot </a:t>
            </a:r>
            <a:r>
              <a:rPr lang="ko-KR" altLang="en-US" dirty="0" err="1"/>
              <a:t>메서드를</a:t>
            </a:r>
            <a:r>
              <a:rPr lang="ko-KR" altLang="en-US" dirty="0"/>
              <a:t> 사용함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" dirty="0"/>
          </a:p>
          <a:p>
            <a:pPr lvl="1"/>
            <a:r>
              <a:rPr lang="en-US" altLang="ko" dirty="0" err="1"/>
              <a:t>city_df</a:t>
            </a:r>
            <a:r>
              <a:rPr lang="ko-KR" altLang="en-US" dirty="0"/>
              <a:t>에서 </a:t>
            </a:r>
            <a:r>
              <a:rPr lang="en-US" altLang="ko" dirty="0"/>
              <a:t>plot </a:t>
            </a:r>
            <a:r>
              <a:rPr lang="ko-KR" altLang="en-US" dirty="0" err="1"/>
              <a:t>메서드를</a:t>
            </a:r>
            <a:r>
              <a:rPr lang="ko-KR" altLang="en-US" dirty="0"/>
              <a:t> 사용하면 축 서브플롯</a:t>
            </a:r>
            <a:r>
              <a:rPr lang="en-US" altLang="ko" dirty="0"/>
              <a:t>(</a:t>
            </a:r>
            <a:r>
              <a:rPr lang="en-US" altLang="ko" dirty="0" err="1"/>
              <a:t>AxesSubplot</a:t>
            </a:r>
            <a:r>
              <a:rPr lang="en-US" altLang="ko" dirty="0"/>
              <a:t>) </a:t>
            </a:r>
            <a:r>
              <a:rPr lang="ko-KR" altLang="en-US" dirty="0"/>
              <a:t>객체가 나옴</a:t>
            </a:r>
            <a:r>
              <a:rPr lang="en-US" altLang="ko" dirty="0"/>
              <a:t>(plot</a:t>
            </a:r>
            <a:r>
              <a:rPr lang="ko-KR" altLang="en-US" dirty="0"/>
              <a:t>은 그래프를 그리다라는 뜻</a:t>
            </a:r>
            <a:r>
              <a:rPr lang="en-US" altLang="ko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legend </a:t>
            </a:r>
            <a:r>
              <a:rPr lang="ko-KR" altLang="en-US" dirty="0" err="1"/>
              <a:t>메서드에</a:t>
            </a:r>
            <a:r>
              <a:rPr lang="ko-KR" altLang="en-US" dirty="0"/>
              <a:t> 범례를 리스트 형태로 넣어줌</a:t>
            </a:r>
            <a:r>
              <a:rPr lang="en-US" altLang="ko" dirty="0"/>
              <a:t>(</a:t>
            </a:r>
            <a:r>
              <a:rPr lang="ko-KR" altLang="en-US" dirty="0"/>
              <a:t>범례는 차트의 각 막대가 무슨 값인지 표시</a:t>
            </a:r>
            <a:r>
              <a:rPr lang="en-US" altLang="ko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0" y="6530975"/>
            <a:ext cx="414338" cy="195263"/>
          </a:xfrm>
          <a:prstGeom prst="rect">
            <a:avLst/>
          </a:prstGeom>
        </p:spPr>
        <p:txBody>
          <a:bodyPr vert="horz" wrap="square" lIns="72587" tIns="36294" rIns="72587" bIns="36294" rtlCol="0" anchor="ctr">
            <a:spAutoFit/>
          </a:bodyPr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4118" y="1933663"/>
            <a:ext cx="6955120" cy="583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4118" y="3429001"/>
            <a:ext cx="6988924" cy="583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58988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 보기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69415" y="894293"/>
            <a:ext cx="1154585" cy="40110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app.py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593CB-650C-4929-A3FC-6A2E4D27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02" b="15556"/>
          <a:stretch/>
        </p:blipFill>
        <p:spPr>
          <a:xfrm>
            <a:off x="218181" y="1447800"/>
            <a:ext cx="9687819" cy="1326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36FC51-2A13-4515-91D7-65F388F0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84" y="3505200"/>
            <a:ext cx="4343400" cy="2456949"/>
          </a:xfrm>
          <a:prstGeom prst="rect">
            <a:avLst/>
          </a:prstGeom>
        </p:spPr>
      </p:pic>
      <p:sp>
        <p:nvSpPr>
          <p:cNvPr id="7" name="내용 개체 틀 4"/>
          <p:cNvSpPr txBox="1">
            <a:spLocks/>
          </p:cNvSpPr>
          <p:nvPr/>
        </p:nvSpPr>
        <p:spPr>
          <a:xfrm>
            <a:off x="371724" y="2989020"/>
            <a:ext cx="1154585" cy="401107"/>
          </a:xfrm>
          <a:prstGeom prst="rect">
            <a:avLst/>
          </a:prstGeom>
        </p:spPr>
        <p:txBody>
          <a:bodyPr wrap="square" lIns="0" tIns="0" rIns="0" bIns="0">
            <a:normAutofit lnSpcReduction="10000"/>
          </a:bodyPr>
          <a:lstStyle>
            <a:lvl1pPr marL="0">
              <a:lnSpc>
                <a:spcPct val="150000"/>
              </a:lnSpc>
              <a:defRPr sz="1800" b="1" i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S Gothic"/>
              </a:defRPr>
            </a:lvl1pPr>
            <a:lvl2pPr marL="457200">
              <a:lnSpc>
                <a:spcPct val="150000"/>
              </a:lnSpc>
              <a:defRPr sz="16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914400">
              <a:lnSpc>
                <a:spcPct val="150000"/>
              </a:lnSpc>
              <a:defRPr sz="14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371600"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828800"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kern="0" dirty="0"/>
              <a:t>app.py</a:t>
            </a:r>
            <a:endParaRPr lang="ko-KR" altLang="en-US" kern="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353182"/>
            <a:ext cx="5310187" cy="2675676"/>
          </a:xfrm>
          <a:prstGeom prst="rect">
            <a:avLst/>
          </a:prstGeom>
        </p:spPr>
      </p:pic>
      <p:sp>
        <p:nvSpPr>
          <p:cNvPr id="10" name="내용 개체 틀 4"/>
          <p:cNvSpPr txBox="1">
            <a:spLocks/>
          </p:cNvSpPr>
          <p:nvPr/>
        </p:nvSpPr>
        <p:spPr>
          <a:xfrm>
            <a:off x="4182600" y="2841385"/>
            <a:ext cx="1154585" cy="401107"/>
          </a:xfrm>
          <a:prstGeom prst="rect">
            <a:avLst/>
          </a:prstGeom>
        </p:spPr>
        <p:txBody>
          <a:bodyPr wrap="square" lIns="0" tIns="0" rIns="0" bIns="0">
            <a:normAutofit lnSpcReduction="10000"/>
          </a:bodyPr>
          <a:lstStyle>
            <a:lvl1pPr marL="0">
              <a:lnSpc>
                <a:spcPct val="150000"/>
              </a:lnSpc>
              <a:defRPr sz="1800" b="1" i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S Gothic"/>
              </a:defRPr>
            </a:lvl1pPr>
            <a:lvl2pPr marL="457200">
              <a:lnSpc>
                <a:spcPct val="150000"/>
              </a:lnSpc>
              <a:defRPr sz="16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914400">
              <a:lnSpc>
                <a:spcPct val="150000"/>
              </a:lnSpc>
              <a:defRPr sz="14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371600"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828800"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/>
              <a:t>실행 결과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138ADE-0229-40E6-A6B8-BDE900701A04}"/>
              </a:ext>
            </a:extLst>
          </p:cNvPr>
          <p:cNvCxnSpPr/>
          <p:nvPr/>
        </p:nvCxnSpPr>
        <p:spPr>
          <a:xfrm flipH="1">
            <a:off x="1828800" y="2286000"/>
            <a:ext cx="5181600" cy="2819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84225A0-2BAF-4D0A-9DF2-54B83DBED452}"/>
              </a:ext>
            </a:extLst>
          </p:cNvPr>
          <p:cNvCxnSpPr>
            <a:cxnSpLocks/>
          </p:cNvCxnSpPr>
          <p:nvPr/>
        </p:nvCxnSpPr>
        <p:spPr>
          <a:xfrm flipH="1">
            <a:off x="3048000" y="2362200"/>
            <a:ext cx="1828800" cy="2895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75EDB4B5-9873-4C69-BACA-DE4765E5ADC4}"/>
              </a:ext>
            </a:extLst>
          </p:cNvPr>
          <p:cNvSpPr txBox="1">
            <a:spLocks/>
          </p:cNvSpPr>
          <p:nvPr/>
        </p:nvSpPr>
        <p:spPr>
          <a:xfrm>
            <a:off x="2206469" y="3218564"/>
            <a:ext cx="1833286" cy="591436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 err="1">
                <a:solidFill>
                  <a:srgbClr val="FF0000"/>
                </a:solidFill>
              </a:rPr>
              <a:t>변수값</a:t>
            </a:r>
            <a:r>
              <a:rPr lang="ko-KR" altLang="en-US" b="1" kern="0" dirty="0">
                <a:solidFill>
                  <a:srgbClr val="FF0000"/>
                </a:solidFill>
              </a:rPr>
              <a:t> 출력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84225A0-2BAF-4D0A-9DF2-54B83DBED452}"/>
              </a:ext>
            </a:extLst>
          </p:cNvPr>
          <p:cNvCxnSpPr>
            <a:cxnSpLocks/>
          </p:cNvCxnSpPr>
          <p:nvPr/>
        </p:nvCxnSpPr>
        <p:spPr>
          <a:xfrm flipV="1">
            <a:off x="3733800" y="5220473"/>
            <a:ext cx="1447800" cy="113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10">
            <a:extLst>
              <a:ext uri="{FF2B5EF4-FFF2-40B4-BE49-F238E27FC236}">
                <a16:creationId xmlns:a16="http://schemas.microsoft.com/office/drawing/2014/main" id="{75EDB4B5-9873-4C69-BACA-DE4765E5ADC4}"/>
              </a:ext>
            </a:extLst>
          </p:cNvPr>
          <p:cNvSpPr txBox="1">
            <a:spLocks/>
          </p:cNvSpPr>
          <p:nvPr/>
        </p:nvSpPr>
        <p:spPr>
          <a:xfrm>
            <a:off x="3541057" y="5470777"/>
            <a:ext cx="1833286" cy="591436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29392774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912B396-0A7A-44E0-B1EB-663EB613CBCA}"/>
              </a:ext>
            </a:extLst>
          </p:cNvPr>
          <p:cNvSpPr txBox="1">
            <a:spLocks/>
          </p:cNvSpPr>
          <p:nvPr/>
        </p:nvSpPr>
        <p:spPr>
          <a:xfrm>
            <a:off x="1524000" y="5105400"/>
            <a:ext cx="51816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400" b="1" i="0">
                <a:solidFill>
                  <a:srgbClr val="0F243E"/>
                </a:solidFill>
                <a:latin typeface="나눔고딕"/>
                <a:ea typeface="+mj-ea"/>
                <a:cs typeface="나눔고딕"/>
              </a:defRPr>
            </a:lvl1pPr>
          </a:lstStyle>
          <a:p>
            <a:pPr marL="12700" latinLnBrk="0"/>
            <a:r>
              <a:rPr lang="en-US" altLang="ko-KR" sz="3600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5</a:t>
            </a:r>
            <a:r>
              <a:rPr lang="ko-KR" altLang="en-US" sz="36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3600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플라스크를 이용한   </a:t>
            </a:r>
            <a:endParaRPr lang="en-US" altLang="ko-KR" sz="3600" kern="0" spc="-14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700" latinLnBrk="0"/>
            <a:r>
              <a:rPr lang="en-US" altLang="ko-KR" sz="36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sz="36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 데이터 시각화</a:t>
            </a:r>
            <a:r>
              <a:rPr lang="en-US" altLang="ko-KR" sz="36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ko-KR" altLang="en-US" sz="36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415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2193" y="184296"/>
            <a:ext cx="891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lang="ko-KR" altLang="en-US" sz="2000" b="1" spc="30" dirty="0" err="1">
                <a:latin typeface="나눔고딕"/>
                <a:cs typeface="나눔고딕"/>
              </a:rPr>
              <a:t>디장고</a:t>
            </a:r>
            <a:endParaRPr lang="ko-KR" altLang="en-US" sz="2000" dirty="0">
              <a:latin typeface="나눔고딕"/>
              <a:cs typeface="나눔고딕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4294967295"/>
          </p:nvPr>
        </p:nvSpPr>
        <p:spPr>
          <a:xfrm>
            <a:off x="7935913" y="6577013"/>
            <a:ext cx="1970087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hlinkClick r:id="rId3"/>
              </a:rPr>
              <a:t> </a:t>
            </a:r>
            <a:endParaRPr spc="10" dirty="0">
              <a:hlinkClick r:id="rId3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907" y="887857"/>
            <a:ext cx="6974523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파이썬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의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대표적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인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웹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개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중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하나</a:t>
            </a:r>
            <a:endParaRPr sz="155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풀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스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택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프레임워크</a:t>
            </a:r>
            <a:r>
              <a:rPr sz="1550" b="1" dirty="0">
                <a:solidFill>
                  <a:srgbClr val="1F487C"/>
                </a:solidFill>
                <a:latin typeface="나눔고딕"/>
                <a:cs typeface="나눔고딕"/>
              </a:rPr>
              <a:t>,</a:t>
            </a:r>
            <a:r>
              <a:rPr sz="1550" b="1" spc="-1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-15" dirty="0">
                <a:solidFill>
                  <a:srgbClr val="1F487C"/>
                </a:solidFill>
                <a:latin typeface="나눔고딕"/>
                <a:cs typeface="나눔고딕"/>
              </a:rPr>
              <a:t>M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VC</a:t>
            </a:r>
            <a:r>
              <a:rPr sz="1550" b="1" spc="15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기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반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패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턴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개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발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구조화</a:t>
            </a:r>
            <a:endParaRPr sz="155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템플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릿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형태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기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능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제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공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등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정해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진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틀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존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재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=</a:t>
            </a:r>
            <a:r>
              <a:rPr sz="1550" b="1" spc="5" dirty="0">
                <a:solidFill>
                  <a:srgbClr val="1F487C"/>
                </a:solidFill>
                <a:latin typeface="나눔고딕"/>
                <a:cs typeface="나눔고딕"/>
              </a:rPr>
              <a:t>&gt;</a:t>
            </a:r>
            <a:r>
              <a:rPr sz="1550" b="1" spc="5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비교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적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자유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도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낮음</a:t>
            </a:r>
            <a:endParaRPr sz="1550" dirty="0">
              <a:latin typeface="나눔고딕"/>
              <a:cs typeface="나눔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4850" y="3209925"/>
            <a:ext cx="4295775" cy="1495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675" y="2771775"/>
            <a:ext cx="657225" cy="6572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14875" y="2381250"/>
            <a:ext cx="714375" cy="72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39200" y="3267075"/>
            <a:ext cx="723900" cy="714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96635" y="2783839"/>
            <a:ext cx="3555365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0025">
              <a:lnSpc>
                <a:spcPts val="1650"/>
              </a:lnSpc>
            </a:pPr>
            <a:r>
              <a:rPr sz="1400" b="1" spc="20" dirty="0">
                <a:latin typeface="나눔고딕"/>
                <a:cs typeface="나눔고딕"/>
              </a:rPr>
              <a:t>D</a:t>
            </a:r>
            <a:r>
              <a:rPr sz="1400" b="1" spc="-10" dirty="0">
                <a:latin typeface="나눔고딕"/>
                <a:cs typeface="나눔고딕"/>
              </a:rPr>
              <a:t>j</a:t>
            </a:r>
            <a:r>
              <a:rPr sz="1400" b="1" spc="-25" dirty="0">
                <a:latin typeface="나눔고딕"/>
                <a:cs typeface="나눔고딕"/>
              </a:rPr>
              <a:t>a</a:t>
            </a:r>
            <a:r>
              <a:rPr sz="1400" b="1" spc="35" dirty="0">
                <a:latin typeface="나눔고딕"/>
                <a:cs typeface="나눔고딕"/>
              </a:rPr>
              <a:t>ng</a:t>
            </a:r>
            <a:r>
              <a:rPr sz="1400" b="1" spc="5" dirty="0">
                <a:latin typeface="나눔고딕"/>
                <a:cs typeface="나눔고딕"/>
              </a:rPr>
              <a:t>o</a:t>
            </a:r>
            <a:r>
              <a:rPr sz="1400" b="1" spc="-135" dirty="0">
                <a:latin typeface="나눔고딕"/>
                <a:cs typeface="나눔고딕"/>
              </a:rPr>
              <a:t> </a:t>
            </a:r>
            <a:r>
              <a:rPr sz="1400" b="1" spc="-15" dirty="0">
                <a:latin typeface="나눔고딕"/>
                <a:cs typeface="나눔고딕"/>
              </a:rPr>
              <a:t>m</a:t>
            </a:r>
            <a:r>
              <a:rPr sz="1400" b="1" spc="-25" dirty="0">
                <a:latin typeface="나눔고딕"/>
                <a:cs typeface="나눔고딕"/>
              </a:rPr>
              <a:t>a</a:t>
            </a:r>
            <a:r>
              <a:rPr sz="1400" b="1" spc="10" dirty="0">
                <a:latin typeface="나눔고딕"/>
                <a:cs typeface="나눔고딕"/>
              </a:rPr>
              <a:t>k</a:t>
            </a:r>
            <a:r>
              <a:rPr sz="1400" b="1" spc="-25" dirty="0">
                <a:latin typeface="나눔고딕"/>
                <a:cs typeface="나눔고딕"/>
              </a:rPr>
              <a:t>e</a:t>
            </a:r>
            <a:r>
              <a:rPr sz="1400" b="1" spc="5" dirty="0">
                <a:latin typeface="나눔고딕"/>
                <a:cs typeface="나눔고딕"/>
              </a:rPr>
              <a:t>s</a:t>
            </a:r>
            <a:r>
              <a:rPr sz="1400" b="1" spc="-25" dirty="0">
                <a:latin typeface="나눔고딕"/>
                <a:cs typeface="나눔고딕"/>
              </a:rPr>
              <a:t> </a:t>
            </a:r>
            <a:r>
              <a:rPr sz="1400" b="1" spc="25" dirty="0">
                <a:latin typeface="나눔고딕"/>
                <a:cs typeface="나눔고딕"/>
              </a:rPr>
              <a:t>i</a:t>
            </a:r>
            <a:r>
              <a:rPr sz="1400" b="1" spc="5" dirty="0">
                <a:latin typeface="나눔고딕"/>
                <a:cs typeface="나눔고딕"/>
              </a:rPr>
              <a:t>t</a:t>
            </a:r>
            <a:r>
              <a:rPr sz="1400" b="1" spc="-90" dirty="0">
                <a:latin typeface="나눔고딕"/>
                <a:cs typeface="나눔고딕"/>
              </a:rPr>
              <a:t> </a:t>
            </a:r>
            <a:r>
              <a:rPr sz="1400" b="1" spc="-25" dirty="0">
                <a:latin typeface="나눔고딕"/>
                <a:cs typeface="나눔고딕"/>
              </a:rPr>
              <a:t>ea</a:t>
            </a:r>
            <a:r>
              <a:rPr sz="1400" b="1" spc="-5" dirty="0">
                <a:latin typeface="나눔고딕"/>
                <a:cs typeface="나눔고딕"/>
              </a:rPr>
              <a:t>s</a:t>
            </a:r>
            <a:r>
              <a:rPr sz="1400" b="1" spc="25" dirty="0">
                <a:latin typeface="나눔고딕"/>
                <a:cs typeface="나눔고딕"/>
              </a:rPr>
              <a:t>i</a:t>
            </a:r>
            <a:r>
              <a:rPr sz="1400" b="1" spc="-25" dirty="0">
                <a:latin typeface="나눔고딕"/>
                <a:cs typeface="나눔고딕"/>
              </a:rPr>
              <a:t>e</a:t>
            </a:r>
            <a:r>
              <a:rPr sz="1400" b="1" spc="5" dirty="0">
                <a:latin typeface="나눔고딕"/>
                <a:cs typeface="나눔고딕"/>
              </a:rPr>
              <a:t>r</a:t>
            </a:r>
            <a:r>
              <a:rPr sz="1400" b="1" spc="-15" dirty="0">
                <a:latin typeface="나눔고딕"/>
                <a:cs typeface="나눔고딕"/>
              </a:rPr>
              <a:t> </a:t>
            </a:r>
            <a:r>
              <a:rPr sz="1400" b="1" spc="10" dirty="0">
                <a:latin typeface="나눔고딕"/>
                <a:cs typeface="나눔고딕"/>
              </a:rPr>
              <a:t>t</a:t>
            </a:r>
            <a:r>
              <a:rPr sz="1400" b="1" spc="5" dirty="0">
                <a:latin typeface="나눔고딕"/>
                <a:cs typeface="나눔고딕"/>
              </a:rPr>
              <a:t>o</a:t>
            </a:r>
            <a:r>
              <a:rPr sz="1400" b="1" spc="-60" dirty="0">
                <a:latin typeface="나눔고딕"/>
                <a:cs typeface="나눔고딕"/>
              </a:rPr>
              <a:t> </a:t>
            </a:r>
            <a:r>
              <a:rPr sz="1400" b="1" spc="35" dirty="0">
                <a:latin typeface="나눔고딕"/>
                <a:cs typeface="나눔고딕"/>
              </a:rPr>
              <a:t>bu</a:t>
            </a:r>
            <a:r>
              <a:rPr sz="1400" b="1" spc="25" dirty="0">
                <a:latin typeface="나눔고딕"/>
                <a:cs typeface="나눔고딕"/>
              </a:rPr>
              <a:t>il</a:t>
            </a:r>
            <a:r>
              <a:rPr sz="1400" b="1" spc="5" dirty="0">
                <a:latin typeface="나눔고딕"/>
                <a:cs typeface="나눔고딕"/>
              </a:rPr>
              <a:t>d</a:t>
            </a:r>
            <a:r>
              <a:rPr sz="1400" b="1" spc="-135" dirty="0">
                <a:latin typeface="나눔고딕"/>
                <a:cs typeface="나눔고딕"/>
              </a:rPr>
              <a:t> </a:t>
            </a:r>
            <a:r>
              <a:rPr sz="1400" b="1" spc="35" dirty="0">
                <a:latin typeface="나눔고딕"/>
                <a:cs typeface="나눔고딕"/>
              </a:rPr>
              <a:t>b</a:t>
            </a:r>
            <a:r>
              <a:rPr sz="1400" b="1" spc="-25" dirty="0">
                <a:latin typeface="나눔고딕"/>
                <a:cs typeface="나눔고딕"/>
              </a:rPr>
              <a:t>e</a:t>
            </a:r>
            <a:r>
              <a:rPr sz="1400" b="1" spc="10" dirty="0">
                <a:latin typeface="나눔고딕"/>
                <a:cs typeface="나눔고딕"/>
              </a:rPr>
              <a:t>tt</a:t>
            </a:r>
            <a:r>
              <a:rPr sz="1400" b="1" spc="-25" dirty="0">
                <a:latin typeface="나눔고딕"/>
                <a:cs typeface="나눔고딕"/>
              </a:rPr>
              <a:t>e</a:t>
            </a:r>
            <a:r>
              <a:rPr sz="1400" b="1" spc="5" dirty="0">
                <a:latin typeface="나눔고딕"/>
                <a:cs typeface="나눔고딕"/>
              </a:rPr>
              <a:t>r</a:t>
            </a:r>
            <a:r>
              <a:rPr sz="1400" b="1" dirty="0">
                <a:latin typeface="나눔고딕"/>
                <a:cs typeface="나눔고딕"/>
              </a:rPr>
              <a:t> </a:t>
            </a:r>
            <a:r>
              <a:rPr sz="1400" b="1" spc="-35" dirty="0">
                <a:latin typeface="나눔고딕"/>
                <a:cs typeface="나눔고딕"/>
              </a:rPr>
              <a:t>W</a:t>
            </a:r>
            <a:r>
              <a:rPr sz="1400" b="1" spc="-25" dirty="0">
                <a:latin typeface="나눔고딕"/>
                <a:cs typeface="나눔고딕"/>
              </a:rPr>
              <a:t>e</a:t>
            </a:r>
            <a:r>
              <a:rPr sz="1400" b="1" spc="5" dirty="0">
                <a:latin typeface="나눔고딕"/>
                <a:cs typeface="나눔고딕"/>
              </a:rPr>
              <a:t>b</a:t>
            </a:r>
            <a:r>
              <a:rPr sz="1400" b="1" spc="15" dirty="0">
                <a:latin typeface="나눔고딕"/>
                <a:cs typeface="나눔고딕"/>
              </a:rPr>
              <a:t> </a:t>
            </a:r>
            <a:r>
              <a:rPr sz="1400" b="1" spc="-100" dirty="0">
                <a:latin typeface="나눔고딕"/>
                <a:cs typeface="나눔고딕"/>
              </a:rPr>
              <a:t>a</a:t>
            </a:r>
            <a:r>
              <a:rPr sz="1400" b="1" spc="35" dirty="0">
                <a:latin typeface="나눔고딕"/>
                <a:cs typeface="나눔고딕"/>
              </a:rPr>
              <a:t>pp</a:t>
            </a:r>
            <a:r>
              <a:rPr sz="1400" b="1" spc="5" dirty="0">
                <a:latin typeface="나눔고딕"/>
                <a:cs typeface="나눔고딕"/>
              </a:rPr>
              <a:t>s</a:t>
            </a:r>
            <a:r>
              <a:rPr sz="1400" b="1" spc="-25" dirty="0">
                <a:latin typeface="나눔고딕"/>
                <a:cs typeface="나눔고딕"/>
              </a:rPr>
              <a:t> </a:t>
            </a:r>
            <a:r>
              <a:rPr sz="1400" b="1" spc="-85" dirty="0">
                <a:latin typeface="나눔고딕"/>
                <a:cs typeface="나눔고딕"/>
              </a:rPr>
              <a:t>m</a:t>
            </a:r>
            <a:r>
              <a:rPr sz="1400" b="1" spc="35" dirty="0">
                <a:latin typeface="나눔고딕"/>
                <a:cs typeface="나눔고딕"/>
              </a:rPr>
              <a:t>o</a:t>
            </a:r>
            <a:r>
              <a:rPr sz="1400" b="1" spc="10" dirty="0">
                <a:latin typeface="나눔고딕"/>
                <a:cs typeface="나눔고딕"/>
              </a:rPr>
              <a:t>r</a:t>
            </a:r>
            <a:r>
              <a:rPr sz="1400" b="1" spc="5" dirty="0">
                <a:latin typeface="나눔고딕"/>
                <a:cs typeface="나눔고딕"/>
              </a:rPr>
              <a:t>e</a:t>
            </a:r>
            <a:r>
              <a:rPr sz="1400" b="1" spc="-50" dirty="0">
                <a:latin typeface="나눔고딕"/>
                <a:cs typeface="나눔고딕"/>
              </a:rPr>
              <a:t> </a:t>
            </a:r>
            <a:r>
              <a:rPr sz="1400" b="1" spc="-35" dirty="0">
                <a:latin typeface="나눔고딕"/>
                <a:cs typeface="나눔고딕"/>
              </a:rPr>
              <a:t>qu</a:t>
            </a:r>
            <a:r>
              <a:rPr sz="1400" b="1" spc="25" dirty="0">
                <a:latin typeface="나눔고딕"/>
                <a:cs typeface="나눔고딕"/>
              </a:rPr>
              <a:t>i</a:t>
            </a:r>
            <a:r>
              <a:rPr sz="1400" b="1" spc="-15" dirty="0">
                <a:latin typeface="나눔고딕"/>
                <a:cs typeface="나눔고딕"/>
              </a:rPr>
              <a:t>c</a:t>
            </a:r>
            <a:r>
              <a:rPr sz="1400" b="1" spc="10" dirty="0">
                <a:latin typeface="나눔고딕"/>
                <a:cs typeface="나눔고딕"/>
              </a:rPr>
              <a:t>k</a:t>
            </a:r>
            <a:r>
              <a:rPr sz="1400" b="1" spc="-50" dirty="0">
                <a:latin typeface="나눔고딕"/>
                <a:cs typeface="나눔고딕"/>
              </a:rPr>
              <a:t>l</a:t>
            </a:r>
            <a:r>
              <a:rPr sz="1400" b="1" spc="5" dirty="0">
                <a:latin typeface="나눔고딕"/>
                <a:cs typeface="나눔고딕"/>
              </a:rPr>
              <a:t>y</a:t>
            </a:r>
            <a:r>
              <a:rPr sz="1400" b="1" spc="-10" dirty="0">
                <a:latin typeface="나눔고딕"/>
                <a:cs typeface="나눔고딕"/>
              </a:rPr>
              <a:t> </a:t>
            </a:r>
            <a:r>
              <a:rPr sz="1400" b="1" spc="-25" dirty="0">
                <a:latin typeface="나눔고딕"/>
                <a:cs typeface="나눔고딕"/>
              </a:rPr>
              <a:t>a</a:t>
            </a:r>
            <a:r>
              <a:rPr sz="1400" b="1" spc="-35" dirty="0">
                <a:latin typeface="나눔고딕"/>
                <a:cs typeface="나눔고딕"/>
              </a:rPr>
              <a:t>n</a:t>
            </a:r>
            <a:r>
              <a:rPr sz="1400" b="1" spc="5" dirty="0">
                <a:latin typeface="나눔고딕"/>
                <a:cs typeface="나눔고딕"/>
              </a:rPr>
              <a:t>d</a:t>
            </a:r>
            <a:r>
              <a:rPr sz="1400" b="1" spc="15" dirty="0">
                <a:latin typeface="나눔고딕"/>
                <a:cs typeface="나눔고딕"/>
              </a:rPr>
              <a:t> </a:t>
            </a:r>
            <a:r>
              <a:rPr sz="1400" b="1" dirty="0">
                <a:latin typeface="나눔고딕"/>
                <a:cs typeface="나눔고딕"/>
              </a:rPr>
              <a:t>w</a:t>
            </a:r>
            <a:r>
              <a:rPr sz="1400" b="1" spc="25" dirty="0">
                <a:latin typeface="나눔고딕"/>
                <a:cs typeface="나눔고딕"/>
              </a:rPr>
              <a:t>i</a:t>
            </a:r>
            <a:r>
              <a:rPr sz="1400" b="1" spc="-65" dirty="0">
                <a:latin typeface="나눔고딕"/>
                <a:cs typeface="나눔고딕"/>
              </a:rPr>
              <a:t>t</a:t>
            </a:r>
            <a:r>
              <a:rPr sz="1400" b="1" spc="5" dirty="0">
                <a:latin typeface="나눔고딕"/>
                <a:cs typeface="나눔고딕"/>
              </a:rPr>
              <a:t>h</a:t>
            </a:r>
            <a:r>
              <a:rPr sz="1400" b="1" spc="15" dirty="0">
                <a:latin typeface="나눔고딕"/>
                <a:cs typeface="나눔고딕"/>
              </a:rPr>
              <a:t> </a:t>
            </a:r>
            <a:r>
              <a:rPr sz="1400" b="1" spc="25" dirty="0">
                <a:latin typeface="나눔고딕"/>
                <a:cs typeface="나눔고딕"/>
              </a:rPr>
              <a:t>l</a:t>
            </a:r>
            <a:r>
              <a:rPr sz="1400" b="1" spc="-25" dirty="0">
                <a:latin typeface="나눔고딕"/>
                <a:cs typeface="나눔고딕"/>
              </a:rPr>
              <a:t>e</a:t>
            </a:r>
            <a:r>
              <a:rPr sz="1400" b="1" spc="-75" dirty="0">
                <a:latin typeface="나눔고딕"/>
                <a:cs typeface="나눔고딕"/>
              </a:rPr>
              <a:t>s</a:t>
            </a:r>
            <a:r>
              <a:rPr sz="1400" b="1" spc="5" dirty="0">
                <a:latin typeface="나눔고딕"/>
                <a:cs typeface="나눔고딕"/>
              </a:rPr>
              <a:t>s</a:t>
            </a:r>
            <a:r>
              <a:rPr sz="1400" b="1" spc="-25" dirty="0">
                <a:latin typeface="나눔고딕"/>
                <a:cs typeface="나눔고딕"/>
              </a:rPr>
              <a:t> </a:t>
            </a:r>
            <a:r>
              <a:rPr sz="1400" b="1" spc="-15" dirty="0">
                <a:latin typeface="나눔고딕"/>
                <a:cs typeface="나눔고딕"/>
              </a:rPr>
              <a:t>c</a:t>
            </a:r>
            <a:r>
              <a:rPr sz="1400" b="1" spc="-35" dirty="0">
                <a:latin typeface="나눔고딕"/>
                <a:cs typeface="나눔고딕"/>
              </a:rPr>
              <a:t>o</a:t>
            </a:r>
            <a:r>
              <a:rPr sz="1400" b="1" spc="35" dirty="0">
                <a:latin typeface="나눔고딕"/>
                <a:cs typeface="나눔고딕"/>
              </a:rPr>
              <a:t>d</a:t>
            </a:r>
            <a:r>
              <a:rPr sz="1400" b="1" spc="-25" dirty="0">
                <a:latin typeface="나눔고딕"/>
                <a:cs typeface="나눔고딕"/>
              </a:rPr>
              <a:t>e</a:t>
            </a:r>
            <a:r>
              <a:rPr sz="1400" b="1" dirty="0">
                <a:latin typeface="나눔고딕"/>
                <a:cs typeface="나눔고딕"/>
              </a:rPr>
              <a:t>.</a:t>
            </a:r>
            <a:endParaRPr sz="1400">
              <a:latin typeface="나눔고딕"/>
              <a:cs typeface="나눔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6439" y="4044441"/>
            <a:ext cx="33432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나눔고딕"/>
                <a:cs typeface="나눔고딕"/>
              </a:rPr>
              <a:t>공</a:t>
            </a:r>
            <a:r>
              <a:rPr sz="1200" b="1" dirty="0">
                <a:latin typeface="나눔고딕"/>
                <a:cs typeface="나눔고딕"/>
              </a:rPr>
              <a:t>식</a:t>
            </a:r>
            <a:r>
              <a:rPr sz="1200" b="1" spc="-45" dirty="0">
                <a:latin typeface="나눔고딕"/>
                <a:cs typeface="나눔고딕"/>
              </a:rPr>
              <a:t> </a:t>
            </a:r>
            <a:r>
              <a:rPr sz="1200" b="1" spc="-5" dirty="0">
                <a:latin typeface="나눔고딕"/>
                <a:cs typeface="나눔고딕"/>
              </a:rPr>
              <a:t>홈페이</a:t>
            </a:r>
            <a:r>
              <a:rPr sz="1200" b="1" dirty="0">
                <a:latin typeface="나눔고딕"/>
                <a:cs typeface="나눔고딕"/>
              </a:rPr>
              <a:t>지</a:t>
            </a:r>
            <a:r>
              <a:rPr sz="1200" b="1" spc="30" dirty="0">
                <a:latin typeface="나눔고딕"/>
                <a:cs typeface="나눔고딕"/>
              </a:rPr>
              <a:t> 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h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tt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ps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:</a:t>
            </a:r>
            <a:r>
              <a:rPr sz="1200" b="1" u="sng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//</a:t>
            </a:r>
            <a:r>
              <a:rPr sz="1200" b="1" u="sng" spc="3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www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.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d</a:t>
            </a:r>
            <a:r>
              <a:rPr sz="1200" b="1" u="sng" spc="-25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j</a:t>
            </a:r>
            <a:r>
              <a:rPr sz="1200" b="1" u="sng" spc="15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a</a:t>
            </a:r>
            <a:r>
              <a:rPr sz="1200" b="1" u="sng" spc="-55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n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go</a:t>
            </a:r>
            <a:r>
              <a:rPr sz="1200" b="1" u="sng" spc="-55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p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r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o</a:t>
            </a:r>
            <a:r>
              <a:rPr sz="1200" b="1" u="sng" spc="-25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j</a:t>
            </a:r>
            <a:r>
              <a:rPr sz="1200" b="1" u="sng" spc="15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e</a:t>
            </a:r>
            <a:r>
              <a:rPr sz="1200" b="1" u="sng" spc="-6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c</a:t>
            </a:r>
            <a:r>
              <a:rPr sz="1200" b="1" u="sng" spc="3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t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.</a:t>
            </a:r>
            <a:r>
              <a:rPr sz="1200" b="1" u="sng" spc="15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c</a:t>
            </a:r>
            <a:r>
              <a:rPr sz="1200" b="1" u="sng" spc="-55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o</a:t>
            </a:r>
            <a:r>
              <a:rPr sz="1200" b="1" u="sng" spc="30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m</a:t>
            </a:r>
            <a:r>
              <a:rPr sz="1200" b="1" u="sng" dirty="0">
                <a:solidFill>
                  <a:srgbClr val="0000FF"/>
                </a:solidFill>
                <a:latin typeface="나눔고딕"/>
                <a:cs typeface="나눔고딕"/>
                <a:hlinkClick r:id="rId8"/>
              </a:rPr>
              <a:t>/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05350" y="5010150"/>
            <a:ext cx="1028700" cy="1076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2650" y="4962525"/>
            <a:ext cx="1504950" cy="1171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38550" y="5229225"/>
            <a:ext cx="981075" cy="571500"/>
          </a:xfrm>
          <a:custGeom>
            <a:avLst/>
            <a:gdLst/>
            <a:ahLst/>
            <a:cxnLst/>
            <a:rect l="l" t="t" r="r" b="b"/>
            <a:pathLst>
              <a:path w="981075" h="571500">
                <a:moveTo>
                  <a:pt x="695325" y="0"/>
                </a:moveTo>
                <a:lnTo>
                  <a:pt x="695325" y="142875"/>
                </a:lnTo>
                <a:lnTo>
                  <a:pt x="0" y="142875"/>
                </a:lnTo>
                <a:lnTo>
                  <a:pt x="0" y="428625"/>
                </a:lnTo>
                <a:lnTo>
                  <a:pt x="695325" y="428625"/>
                </a:lnTo>
                <a:lnTo>
                  <a:pt x="695325" y="571500"/>
                </a:lnTo>
                <a:lnTo>
                  <a:pt x="981075" y="285750"/>
                </a:lnTo>
                <a:lnTo>
                  <a:pt x="695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Pyecharts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ko-KR" altLang="en-US" dirty="0" err="1"/>
              <a:t>인터렉티브한</a:t>
            </a:r>
            <a:r>
              <a:rPr lang="ko-KR" altLang="en-US" dirty="0"/>
              <a:t> 그래프를 만들어 주는 라이브러리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자바스크립트 기반의 그래프를 만들어 주기 </a:t>
            </a:r>
            <a:r>
              <a:rPr lang="ko-KR" altLang="en-US" dirty="0" err="1"/>
              <a:t>떄문에</a:t>
            </a:r>
            <a:r>
              <a:rPr lang="ko-KR" altLang="en-US" dirty="0"/>
              <a:t> 그래프 생성 결과는 </a:t>
            </a:r>
            <a:r>
              <a:rPr lang="en-US" altLang="ko-KR" dirty="0"/>
              <a:t>html </a:t>
            </a:r>
            <a:r>
              <a:rPr lang="ko-KR" altLang="en-US" dirty="0"/>
              <a:t>페이지로 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https://pyecharts.org/#/en-us/charts_base </a:t>
            </a:r>
            <a:r>
              <a:rPr lang="ko-KR" altLang="en-US" dirty="0"/>
              <a:t>에서 사용방법을 알 수 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02" y="2362200"/>
            <a:ext cx="6096000" cy="42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118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F89B16-B021-4447-94C6-1813E917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789"/>
            <a:ext cx="9906000" cy="31084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Pyecharts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553507"/>
          </a:xfrm>
        </p:spPr>
        <p:txBody>
          <a:bodyPr/>
          <a:lstStyle/>
          <a:p>
            <a:r>
              <a:rPr lang="en-US" altLang="ko-KR" dirty="0" err="1"/>
              <a:t>pyecharts</a:t>
            </a:r>
            <a:r>
              <a:rPr lang="en-US" altLang="ko-KR" dirty="0"/>
              <a:t> (https://gallery.pyecharts.org/#/README)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5318235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DF1FA1-A8B9-4364-A05D-81782A76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195"/>
            <a:ext cx="9906000" cy="32556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weather2.html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588779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749967-BFEE-4E49-B0B8-87A2AA1A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38200"/>
            <a:ext cx="6662680" cy="54083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수정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A600F4-3370-41AA-99C2-98729AB8E602}"/>
              </a:ext>
            </a:extLst>
          </p:cNvPr>
          <p:cNvSpPr/>
          <p:nvPr/>
        </p:nvSpPr>
        <p:spPr>
          <a:xfrm>
            <a:off x="838200" y="4876800"/>
            <a:ext cx="40386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50E4B601-4AF4-4B04-A1D2-66DEE4AA877A}"/>
              </a:ext>
            </a:extLst>
          </p:cNvPr>
          <p:cNvSpPr txBox="1">
            <a:spLocks/>
          </p:cNvSpPr>
          <p:nvPr/>
        </p:nvSpPr>
        <p:spPr>
          <a:xfrm>
            <a:off x="5410200" y="4942946"/>
            <a:ext cx="2590800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6691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8" y="762000"/>
            <a:ext cx="7505700" cy="57209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A600F4-3370-41AA-99C2-98729AB8E602}"/>
              </a:ext>
            </a:extLst>
          </p:cNvPr>
          <p:cNvSpPr/>
          <p:nvPr/>
        </p:nvSpPr>
        <p:spPr>
          <a:xfrm>
            <a:off x="325342" y="1313522"/>
            <a:ext cx="9067800" cy="5169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10">
            <a:extLst>
              <a:ext uri="{FF2B5EF4-FFF2-40B4-BE49-F238E27FC236}">
                <a16:creationId xmlns:a16="http://schemas.microsoft.com/office/drawing/2014/main" id="{50E4B601-4AF4-4B04-A1D2-66DEE4AA877A}"/>
              </a:ext>
            </a:extLst>
          </p:cNvPr>
          <p:cNvSpPr txBox="1">
            <a:spLocks/>
          </p:cNvSpPr>
          <p:nvPr/>
        </p:nvSpPr>
        <p:spPr>
          <a:xfrm>
            <a:off x="5410200" y="560000"/>
            <a:ext cx="2590800" cy="55152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1879182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8EC02C1-0E1C-41AD-8143-026B4E56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53"/>
            <a:ext cx="9906000" cy="20892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49785B-C0D2-4D3A-B83E-4988C22E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재시작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F8649-E9A8-4EC2-ADBD-1B7EC9C3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906000" cy="20689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A600F4-3370-41AA-99C2-98729AB8E602}"/>
              </a:ext>
            </a:extLst>
          </p:cNvPr>
          <p:cNvSpPr/>
          <p:nvPr/>
        </p:nvSpPr>
        <p:spPr>
          <a:xfrm>
            <a:off x="0" y="1676400"/>
            <a:ext cx="762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0E4B601-4AF4-4B04-A1D2-66DEE4AA877A}"/>
              </a:ext>
            </a:extLst>
          </p:cNvPr>
          <p:cNvSpPr txBox="1">
            <a:spLocks/>
          </p:cNvSpPr>
          <p:nvPr/>
        </p:nvSpPr>
        <p:spPr>
          <a:xfrm>
            <a:off x="990600" y="1623980"/>
            <a:ext cx="2590800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>
                <a:solidFill>
                  <a:srgbClr val="FF0000"/>
                </a:solidFill>
              </a:rPr>
              <a:t>프로그램 종료</a:t>
            </a:r>
            <a:endParaRPr lang="ko-KR" altLang="en-US" b="1" kern="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DD324B-50B0-42D6-BDB1-EBDECE74BEB6}"/>
              </a:ext>
            </a:extLst>
          </p:cNvPr>
          <p:cNvSpPr/>
          <p:nvPr/>
        </p:nvSpPr>
        <p:spPr>
          <a:xfrm>
            <a:off x="15377" y="3500032"/>
            <a:ext cx="365623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D1C6F23-1848-4CD1-9510-4F93A5F2B736}"/>
              </a:ext>
            </a:extLst>
          </p:cNvPr>
          <p:cNvSpPr txBox="1">
            <a:spLocks/>
          </p:cNvSpPr>
          <p:nvPr/>
        </p:nvSpPr>
        <p:spPr>
          <a:xfrm>
            <a:off x="533400" y="4114800"/>
            <a:ext cx="2590800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프로그램 시작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C465D4-242E-46FF-8B68-D164DF0DB12C}"/>
              </a:ext>
            </a:extLst>
          </p:cNvPr>
          <p:cNvSpPr/>
          <p:nvPr/>
        </p:nvSpPr>
        <p:spPr>
          <a:xfrm>
            <a:off x="0" y="2885964"/>
            <a:ext cx="762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781DD5-EF9B-4C5A-B262-59DBD56D1DF3}"/>
              </a:ext>
            </a:extLst>
          </p:cNvPr>
          <p:cNvSpPr/>
          <p:nvPr/>
        </p:nvSpPr>
        <p:spPr>
          <a:xfrm>
            <a:off x="-683" y="5088836"/>
            <a:ext cx="457883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2990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580799-262A-40EE-837A-336896B1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712411"/>
            <a:ext cx="6553200" cy="47138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실행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http://localhost/view_weather2 </a:t>
            </a:r>
            <a:r>
              <a:rPr lang="ko-KR" altLang="en-US" dirty="0" err="1"/>
              <a:t>입력시</a:t>
            </a:r>
            <a:r>
              <a:rPr lang="ko-KR" altLang="en-US" dirty="0"/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19109981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97708" y="2778674"/>
            <a:ext cx="1383185" cy="421726"/>
          </a:xfrm>
        </p:spPr>
        <p:txBody>
          <a:bodyPr>
            <a:normAutofit/>
          </a:bodyPr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83912"/>
          <a:stretch/>
        </p:blipFill>
        <p:spPr>
          <a:xfrm>
            <a:off x="302193" y="1524000"/>
            <a:ext cx="7505700" cy="920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580799-262A-40EE-837A-336896B14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32" y="3200400"/>
            <a:ext cx="3377844" cy="24297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DF1FA1-A8B9-4364-A05D-81782A76D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200400"/>
            <a:ext cx="5791200" cy="190328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21815" y="1046693"/>
            <a:ext cx="1383185" cy="42172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>
              <a:lnSpc>
                <a:spcPct val="150000"/>
              </a:lnSpc>
              <a:defRPr sz="1800" b="1" i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S Gothic"/>
              </a:defRPr>
            </a:lvl1pPr>
            <a:lvl2pPr marL="457200">
              <a:lnSpc>
                <a:spcPct val="150000"/>
              </a:lnSpc>
              <a:defRPr sz="16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914400">
              <a:lnSpc>
                <a:spcPct val="150000"/>
              </a:lnSpc>
              <a:defRPr sz="14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371600"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828800"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kern="0"/>
              <a:t>app.py</a:t>
            </a:r>
            <a:endParaRPr lang="ko-KR" altLang="en-US" kern="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60360" y="2895600"/>
            <a:ext cx="1383185" cy="421726"/>
          </a:xfrm>
          <a:prstGeom prst="rect">
            <a:avLst/>
          </a:prstGeom>
        </p:spPr>
        <p:txBody>
          <a:bodyPr wrap="square" lIns="0" tIns="0" rIns="0" bIns="0">
            <a:normAutofit fontScale="85000" lnSpcReduction="10000"/>
          </a:bodyPr>
          <a:lstStyle>
            <a:lvl1pPr marL="0">
              <a:lnSpc>
                <a:spcPct val="150000"/>
              </a:lnSpc>
              <a:defRPr sz="1800" b="1" i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MS Gothic"/>
              </a:defRPr>
            </a:lvl1pPr>
            <a:lvl2pPr marL="457200">
              <a:lnSpc>
                <a:spcPct val="150000"/>
              </a:lnSpc>
              <a:defRPr sz="16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914400">
              <a:lnSpc>
                <a:spcPct val="150000"/>
              </a:lnSpc>
              <a:defRPr sz="14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371600"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828800"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kern="0" dirty="0"/>
              <a:t>weather1.html</a:t>
            </a:r>
            <a:endParaRPr lang="ko-KR" altLang="en-US" kern="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E138ADE-0229-40E6-A6B8-BDE900701A04}"/>
              </a:ext>
            </a:extLst>
          </p:cNvPr>
          <p:cNvCxnSpPr/>
          <p:nvPr/>
        </p:nvCxnSpPr>
        <p:spPr>
          <a:xfrm flipH="1">
            <a:off x="1351952" y="2286000"/>
            <a:ext cx="5658448" cy="1981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4225A0-2BAF-4D0A-9DF2-54B83DBED452}"/>
              </a:ext>
            </a:extLst>
          </p:cNvPr>
          <p:cNvCxnSpPr>
            <a:cxnSpLocks/>
          </p:cNvCxnSpPr>
          <p:nvPr/>
        </p:nvCxnSpPr>
        <p:spPr>
          <a:xfrm flipH="1">
            <a:off x="2629612" y="2362200"/>
            <a:ext cx="2247188" cy="2021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5EDB4B5-9873-4C69-BACA-DE4765E5ADC4}"/>
              </a:ext>
            </a:extLst>
          </p:cNvPr>
          <p:cNvSpPr txBox="1">
            <a:spLocks/>
          </p:cNvSpPr>
          <p:nvPr/>
        </p:nvSpPr>
        <p:spPr>
          <a:xfrm>
            <a:off x="2314137" y="2657357"/>
            <a:ext cx="1833286" cy="591436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 err="1">
                <a:solidFill>
                  <a:srgbClr val="FF0000"/>
                </a:solidFill>
              </a:rPr>
              <a:t>변수값</a:t>
            </a:r>
            <a:r>
              <a:rPr lang="ko-KR" altLang="en-US" b="1" kern="0" dirty="0">
                <a:solidFill>
                  <a:srgbClr val="FF0000"/>
                </a:solidFill>
              </a:rPr>
              <a:t> 출력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84225A0-2BAF-4D0A-9DF2-54B83DBED452}"/>
              </a:ext>
            </a:extLst>
          </p:cNvPr>
          <p:cNvCxnSpPr>
            <a:cxnSpLocks/>
          </p:cNvCxnSpPr>
          <p:nvPr/>
        </p:nvCxnSpPr>
        <p:spPr>
          <a:xfrm flipV="1">
            <a:off x="4759893" y="4753479"/>
            <a:ext cx="1447800" cy="113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75EDB4B5-9873-4C69-BACA-DE4765E5ADC4}"/>
              </a:ext>
            </a:extLst>
          </p:cNvPr>
          <p:cNvSpPr txBox="1">
            <a:spLocks/>
          </p:cNvSpPr>
          <p:nvPr/>
        </p:nvSpPr>
        <p:spPr>
          <a:xfrm>
            <a:off x="4221287" y="5154488"/>
            <a:ext cx="1833286" cy="591436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b="1" kern="0">
                <a:solidFill>
                  <a:srgbClr val="FF0000"/>
                </a:solidFill>
              </a:rPr>
              <a:t>html </a:t>
            </a:r>
            <a:r>
              <a:rPr lang="ko-KR" altLang="en-US" b="1" kern="0">
                <a:solidFill>
                  <a:srgbClr val="FF0000"/>
                </a:solidFill>
              </a:rPr>
              <a:t>페이지 출력</a:t>
            </a:r>
            <a:endParaRPr lang="ko-KR" altLang="en-US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0135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3600" b="1" kern="0" spc="220" dirty="0">
                <a:solidFill>
                  <a:schemeClr val="bg1"/>
                </a:solidFill>
                <a:latin typeface="Arial"/>
                <a:cs typeface="Arial"/>
              </a:rPr>
              <a:t>7</a:t>
            </a:r>
            <a:r>
              <a:rPr lang="ko-KR" altLang="en-US" sz="3600" b="1" kern="0" spc="-140" dirty="0">
                <a:solidFill>
                  <a:schemeClr val="bg1"/>
                </a:solidFill>
              </a:rPr>
              <a:t>장</a:t>
            </a:r>
            <a:r>
              <a:rPr lang="ko-KR" altLang="en-US" sz="3600" b="1" kern="0" spc="-110" dirty="0">
                <a:solidFill>
                  <a:schemeClr val="bg1"/>
                </a:solidFill>
              </a:rPr>
              <a:t> </a:t>
            </a:r>
            <a:r>
              <a:rPr lang="en-US" altLang="ko-KR" sz="3600" b="1" kern="0" spc="-3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altLang="ko-KR" sz="3600" b="1" kern="0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lang="en-US" altLang="ko-KR" sz="3600" b="1" kern="0" spc="-170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ko-KR" altLang="en-US" sz="3600" b="1" kern="0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sz="3600" b="1" kern="0" spc="-140" dirty="0">
                <a:solidFill>
                  <a:schemeClr val="bg1"/>
                </a:solidFill>
              </a:rPr>
              <a:t>시작과</a:t>
            </a:r>
            <a:r>
              <a:rPr lang="ko-KR" altLang="en-US" sz="3600" b="1" kern="0" spc="-120" dirty="0">
                <a:solidFill>
                  <a:schemeClr val="bg1"/>
                </a:solidFill>
              </a:rPr>
              <a:t> </a:t>
            </a:r>
            <a:r>
              <a:rPr lang="ko-KR" altLang="en-US" sz="3600" b="1" kern="0" spc="-140" dirty="0">
                <a:solidFill>
                  <a:schemeClr val="bg1"/>
                </a:solidFill>
              </a:rPr>
              <a:t>관리</a:t>
            </a:r>
            <a:endParaRPr lang="ko-KR" altLang="en-US" sz="36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945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1" y="1420292"/>
            <a:ext cx="3581400" cy="2631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0070C0"/>
                </a:solidFill>
                <a:latin typeface="Wingdings"/>
                <a:cs typeface="Wingdings"/>
              </a:rPr>
              <a:t></a:t>
            </a:r>
            <a:r>
              <a:rPr sz="24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29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rebuchet MS"/>
                <a:cs typeface="Trebuchet MS"/>
              </a:rPr>
              <a:t>1</a:t>
            </a:r>
            <a:r>
              <a:rPr sz="2400" b="1" spc="-95" dirty="0">
                <a:latin typeface="나눔고딕"/>
                <a:cs typeface="나눔고딕"/>
              </a:rPr>
              <a:t>단계</a:t>
            </a:r>
            <a:r>
              <a:rPr sz="2400" b="1" spc="-120" dirty="0">
                <a:latin typeface="Trebuchet MS"/>
                <a:cs typeface="Trebuchet MS"/>
              </a:rPr>
              <a:t>:</a:t>
            </a:r>
            <a:r>
              <a:rPr sz="2400" b="1" spc="-95" dirty="0">
                <a:latin typeface="나눔고딕"/>
                <a:cs typeface="나눔고딕"/>
              </a:rPr>
              <a:t>기본정보</a:t>
            </a:r>
            <a:r>
              <a:rPr sz="2400" b="1" spc="-50" dirty="0">
                <a:latin typeface="나눔고딕"/>
                <a:cs typeface="나눔고딕"/>
              </a:rPr>
              <a:t> </a:t>
            </a:r>
            <a:r>
              <a:rPr sz="2400" b="1" spc="-95" dirty="0">
                <a:latin typeface="나눔고딕"/>
                <a:cs typeface="나눔고딕"/>
              </a:rPr>
              <a:t>입력</a:t>
            </a:r>
            <a:endParaRPr sz="2400">
              <a:latin typeface="나눔고딕"/>
              <a:cs typeface="나눔고딕"/>
            </a:endParaRPr>
          </a:p>
          <a:p>
            <a:pPr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/>
            <a:r>
              <a:rPr sz="2400" dirty="0">
                <a:solidFill>
                  <a:srgbClr val="0070C0"/>
                </a:solidFill>
                <a:latin typeface="Wingdings"/>
                <a:cs typeface="Wingdings"/>
              </a:rPr>
              <a:t></a:t>
            </a:r>
            <a:r>
              <a:rPr sz="24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29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rebuchet MS"/>
                <a:cs typeface="Trebuchet MS"/>
              </a:rPr>
              <a:t>2</a:t>
            </a:r>
            <a:r>
              <a:rPr sz="2400" b="1" spc="-95" dirty="0">
                <a:latin typeface="나눔고딕"/>
                <a:cs typeface="나눔고딕"/>
              </a:rPr>
              <a:t>단계</a:t>
            </a:r>
            <a:r>
              <a:rPr sz="2400" b="1" spc="-120" dirty="0">
                <a:latin typeface="Trebuchet MS"/>
                <a:cs typeface="Trebuchet MS"/>
              </a:rPr>
              <a:t>:</a:t>
            </a:r>
            <a:r>
              <a:rPr sz="2400" b="1" spc="-95" dirty="0">
                <a:latin typeface="나눔고딕"/>
                <a:cs typeface="나눔고딕"/>
              </a:rPr>
              <a:t>연락처</a:t>
            </a:r>
            <a:r>
              <a:rPr sz="2400" b="1" spc="-50" dirty="0">
                <a:latin typeface="나눔고딕"/>
                <a:cs typeface="나눔고딕"/>
              </a:rPr>
              <a:t> </a:t>
            </a:r>
            <a:r>
              <a:rPr sz="2400" b="1" spc="-95" dirty="0">
                <a:latin typeface="나눔고딕"/>
                <a:cs typeface="나눔고딕"/>
              </a:rPr>
              <a:t>정보</a:t>
            </a:r>
            <a:r>
              <a:rPr sz="2400" b="1" spc="-60" dirty="0">
                <a:latin typeface="나눔고딕"/>
                <a:cs typeface="나눔고딕"/>
              </a:rPr>
              <a:t> </a:t>
            </a:r>
            <a:r>
              <a:rPr sz="2400" b="1" spc="-95" dirty="0">
                <a:latin typeface="나눔고딕"/>
                <a:cs typeface="나눔고딕"/>
              </a:rPr>
              <a:t>입력</a:t>
            </a:r>
            <a:endParaRPr sz="2400">
              <a:latin typeface="나눔고딕"/>
              <a:cs typeface="나눔고딕"/>
            </a:endParaRPr>
          </a:p>
          <a:p>
            <a:pPr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/>
            <a:r>
              <a:rPr sz="2400" dirty="0">
                <a:solidFill>
                  <a:srgbClr val="0070C0"/>
                </a:solidFill>
                <a:latin typeface="Wingdings"/>
                <a:cs typeface="Wingdings"/>
              </a:rPr>
              <a:t></a:t>
            </a:r>
            <a:r>
              <a:rPr sz="24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29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rebuchet MS"/>
                <a:cs typeface="Trebuchet MS"/>
              </a:rPr>
              <a:t>3</a:t>
            </a:r>
            <a:r>
              <a:rPr sz="2400" b="1" spc="-95" dirty="0">
                <a:latin typeface="나눔고딕"/>
                <a:cs typeface="나눔고딕"/>
              </a:rPr>
              <a:t>단계</a:t>
            </a:r>
            <a:r>
              <a:rPr sz="2400" b="1" spc="-120" dirty="0">
                <a:latin typeface="Trebuchet MS"/>
                <a:cs typeface="Trebuchet MS"/>
              </a:rPr>
              <a:t>:</a:t>
            </a:r>
            <a:r>
              <a:rPr sz="2400" b="1" spc="-95" dirty="0">
                <a:latin typeface="나눔고딕"/>
                <a:cs typeface="나눔고딕"/>
              </a:rPr>
              <a:t>결제정보</a:t>
            </a:r>
            <a:r>
              <a:rPr sz="2400" b="1" spc="-50" dirty="0">
                <a:latin typeface="나눔고딕"/>
                <a:cs typeface="나눔고딕"/>
              </a:rPr>
              <a:t> </a:t>
            </a:r>
            <a:r>
              <a:rPr sz="2400" b="1" spc="-95" dirty="0">
                <a:latin typeface="나눔고딕"/>
                <a:cs typeface="나눔고딕"/>
              </a:rPr>
              <a:t>입력</a:t>
            </a:r>
            <a:endParaRPr sz="2400">
              <a:latin typeface="나눔고딕"/>
              <a:cs typeface="나눔고딕"/>
            </a:endParaRPr>
          </a:p>
          <a:p>
            <a:pPr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/>
            <a:r>
              <a:rPr sz="2400" dirty="0">
                <a:solidFill>
                  <a:srgbClr val="0070C0"/>
                </a:solidFill>
                <a:latin typeface="Wingdings"/>
                <a:cs typeface="Wingdings"/>
              </a:rPr>
              <a:t></a:t>
            </a:r>
            <a:r>
              <a:rPr sz="24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29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rebuchet MS"/>
                <a:cs typeface="Trebuchet MS"/>
              </a:rPr>
              <a:t>4</a:t>
            </a:r>
            <a:r>
              <a:rPr sz="2400" b="1" spc="-95" dirty="0">
                <a:latin typeface="나눔고딕"/>
                <a:cs typeface="나눔고딕"/>
              </a:rPr>
              <a:t>단계</a:t>
            </a:r>
            <a:r>
              <a:rPr sz="2400" b="1" spc="-120" dirty="0">
                <a:latin typeface="Trebuchet MS"/>
                <a:cs typeface="Trebuchet MS"/>
              </a:rPr>
              <a:t>:</a:t>
            </a:r>
            <a:r>
              <a:rPr sz="2400" b="1" spc="-95" dirty="0">
                <a:latin typeface="나눔고딕"/>
                <a:cs typeface="나눔고딕"/>
              </a:rPr>
              <a:t>전화</a:t>
            </a:r>
            <a:r>
              <a:rPr sz="2400" b="1" spc="-50" dirty="0">
                <a:latin typeface="나눔고딕"/>
                <a:cs typeface="나눔고딕"/>
              </a:rPr>
              <a:t> </a:t>
            </a:r>
            <a:r>
              <a:rPr sz="2400" b="1" spc="-95" dirty="0">
                <a:latin typeface="나눔고딕"/>
                <a:cs typeface="나눔고딕"/>
              </a:rPr>
              <a:t>번호</a:t>
            </a:r>
            <a:r>
              <a:rPr sz="2400" b="1" spc="-75" dirty="0">
                <a:latin typeface="나눔고딕"/>
                <a:cs typeface="나눔고딕"/>
              </a:rPr>
              <a:t> </a:t>
            </a:r>
            <a:r>
              <a:rPr sz="2400" b="1" spc="-95" dirty="0">
                <a:latin typeface="나눔고딕"/>
                <a:cs typeface="나눔고딕"/>
              </a:rPr>
              <a:t>인증하기</a:t>
            </a:r>
            <a:endParaRPr sz="240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spc="-95" dirty="0"/>
              <a:t>가입</a:t>
            </a:r>
            <a:r>
              <a:rPr spc="-75" dirty="0"/>
              <a:t> </a:t>
            </a:r>
            <a:r>
              <a:rPr spc="-95" dirty="0"/>
              <a:t>및</a:t>
            </a:r>
            <a:r>
              <a:rPr spc="-60" dirty="0"/>
              <a:t> </a:t>
            </a:r>
            <a:r>
              <a:rPr spc="-95" dirty="0"/>
              <a:t>루트계정</a:t>
            </a:r>
            <a:r>
              <a:rPr spc="-60" dirty="0"/>
              <a:t> </a:t>
            </a:r>
            <a:r>
              <a:rPr spc="-95" dirty="0"/>
              <a:t>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5DE40-00FA-4014-ACC9-F25595132E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81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9625" y="5019675"/>
            <a:ext cx="3219450" cy="1076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4850" y="3209925"/>
            <a:ext cx="4171950" cy="1638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2193" y="184296"/>
            <a:ext cx="891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lang="ko-KR" altLang="en-US" sz="2000" b="1" spc="30" dirty="0">
                <a:latin typeface="나눔고딕"/>
                <a:cs typeface="나눔고딕"/>
              </a:rPr>
              <a:t>플라스크</a:t>
            </a:r>
            <a:endParaRPr lang="ko-KR" altLang="en-US" sz="2000" dirty="0">
              <a:latin typeface="나눔고딕"/>
              <a:cs typeface="나눔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7935913" y="6577013"/>
            <a:ext cx="1970087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hlinkClick r:id="rId5"/>
              </a:rPr>
              <a:t> </a:t>
            </a:r>
            <a:endParaRPr spc="10" dirty="0">
              <a:hlinkClick r:id="rId5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906" y="887857"/>
            <a:ext cx="6277293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파이썬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의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대표적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인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웹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개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중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하나</a:t>
            </a:r>
            <a:endParaRPr sz="155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마이크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dirty="0">
                <a:solidFill>
                  <a:srgbClr val="1F487C"/>
                </a:solidFill>
                <a:latin typeface="나눔고딕"/>
                <a:cs typeface="나눔고딕"/>
              </a:rPr>
              <a:t>,</a:t>
            </a:r>
            <a:r>
              <a:rPr sz="1550" b="1" spc="-1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가볍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고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간단</a:t>
            </a:r>
            <a:endParaRPr sz="155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지정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라이브러리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와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패키지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만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설치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됨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=</a:t>
            </a:r>
            <a:r>
              <a:rPr sz="1550" b="1" spc="5" dirty="0">
                <a:solidFill>
                  <a:srgbClr val="1F487C"/>
                </a:solidFill>
                <a:latin typeface="나눔고딕"/>
                <a:cs typeface="나눔고딕"/>
              </a:rPr>
              <a:t>&gt;</a:t>
            </a:r>
            <a:r>
              <a:rPr sz="1550" b="1" spc="5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효율성</a:t>
            </a:r>
            <a:r>
              <a:rPr sz="1550" b="1" dirty="0">
                <a:solidFill>
                  <a:srgbClr val="1F487C"/>
                </a:solidFill>
                <a:latin typeface="나눔고딕"/>
                <a:cs typeface="나눔고딕"/>
              </a:rPr>
              <a:t>,</a:t>
            </a:r>
            <a:r>
              <a:rPr sz="1550" b="1" spc="-1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자유도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가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높음</a:t>
            </a:r>
            <a:endParaRPr sz="1550" dirty="0">
              <a:latin typeface="나눔고딕"/>
              <a:cs typeface="나눔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7675" y="2771775"/>
            <a:ext cx="657225" cy="6572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14875" y="2381250"/>
            <a:ext cx="714375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39200" y="3267075"/>
            <a:ext cx="723900" cy="714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31509" y="2783839"/>
            <a:ext cx="327342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00"/>
              </a:lnSpc>
            </a:pPr>
            <a:r>
              <a:rPr sz="1400" b="1" spc="25" dirty="0">
                <a:latin typeface="나눔고딕"/>
                <a:cs typeface="나눔고딕"/>
              </a:rPr>
              <a:t>“</a:t>
            </a:r>
            <a:r>
              <a:rPr sz="1400" b="1" spc="-25" dirty="0">
                <a:latin typeface="나눔고딕"/>
                <a:cs typeface="나눔고딕"/>
              </a:rPr>
              <a:t>M</a:t>
            </a:r>
            <a:r>
              <a:rPr sz="1400" b="1" spc="25" dirty="0">
                <a:latin typeface="나눔고딕"/>
                <a:cs typeface="나눔고딕"/>
              </a:rPr>
              <a:t>i</a:t>
            </a:r>
            <a:r>
              <a:rPr sz="1400" b="1" spc="-15" dirty="0">
                <a:latin typeface="나눔고딕"/>
                <a:cs typeface="나눔고딕"/>
              </a:rPr>
              <a:t>c</a:t>
            </a:r>
            <a:r>
              <a:rPr sz="1400" b="1" spc="10" dirty="0">
                <a:latin typeface="나눔고딕"/>
                <a:cs typeface="나눔고딕"/>
              </a:rPr>
              <a:t>r</a:t>
            </a:r>
            <a:r>
              <a:rPr sz="1400" b="1" spc="35" dirty="0">
                <a:latin typeface="나눔고딕"/>
                <a:cs typeface="나눔고딕"/>
              </a:rPr>
              <a:t>o</a:t>
            </a:r>
            <a:r>
              <a:rPr sz="1400" b="1" spc="5" dirty="0">
                <a:latin typeface="나눔고딕"/>
                <a:cs typeface="나눔고딕"/>
              </a:rPr>
              <a:t>”</a:t>
            </a:r>
            <a:r>
              <a:rPr sz="1400" b="1" spc="-145" dirty="0">
                <a:latin typeface="나눔고딕"/>
                <a:cs typeface="나눔고딕"/>
              </a:rPr>
              <a:t> </a:t>
            </a:r>
            <a:r>
              <a:rPr sz="1400" b="1" spc="35" dirty="0">
                <a:latin typeface="나눔고딕"/>
                <a:cs typeface="나눔고딕"/>
              </a:rPr>
              <a:t>do</a:t>
            </a:r>
            <a:r>
              <a:rPr sz="1400" b="1" spc="-25" dirty="0">
                <a:latin typeface="나눔고딕"/>
                <a:cs typeface="나눔고딕"/>
              </a:rPr>
              <a:t>e</a:t>
            </a:r>
            <a:r>
              <a:rPr sz="1400" b="1" spc="5" dirty="0">
                <a:latin typeface="나눔고딕"/>
                <a:cs typeface="나눔고딕"/>
              </a:rPr>
              <a:t>s</a:t>
            </a:r>
            <a:r>
              <a:rPr sz="1400" b="1" spc="-100" dirty="0">
                <a:latin typeface="나눔고딕"/>
                <a:cs typeface="나눔고딕"/>
              </a:rPr>
              <a:t> </a:t>
            </a:r>
            <a:r>
              <a:rPr sz="1400" b="1" spc="35" dirty="0">
                <a:latin typeface="나눔고딕"/>
                <a:cs typeface="나눔고딕"/>
              </a:rPr>
              <a:t>no</a:t>
            </a:r>
            <a:r>
              <a:rPr sz="1400" b="1" spc="5" dirty="0">
                <a:latin typeface="나눔고딕"/>
                <a:cs typeface="나눔고딕"/>
              </a:rPr>
              <a:t>t</a:t>
            </a:r>
            <a:r>
              <a:rPr sz="1400" b="1" spc="-165" dirty="0">
                <a:latin typeface="나눔고딕"/>
                <a:cs typeface="나눔고딕"/>
              </a:rPr>
              <a:t> </a:t>
            </a:r>
            <a:r>
              <a:rPr sz="1400" b="1" spc="-10" dirty="0">
                <a:latin typeface="나눔고딕"/>
                <a:cs typeface="나눔고딕"/>
              </a:rPr>
              <a:t>m</a:t>
            </a:r>
            <a:r>
              <a:rPr sz="1400" b="1" spc="-25" dirty="0">
                <a:latin typeface="나눔고딕"/>
                <a:cs typeface="나눔고딕"/>
              </a:rPr>
              <a:t>ea</a:t>
            </a:r>
            <a:r>
              <a:rPr sz="1400" b="1" spc="5" dirty="0">
                <a:latin typeface="나눔고딕"/>
                <a:cs typeface="나눔고딕"/>
              </a:rPr>
              <a:t>n</a:t>
            </a:r>
            <a:r>
              <a:rPr sz="1400" b="1" spc="15" dirty="0">
                <a:latin typeface="나눔고딕"/>
                <a:cs typeface="나눔고딕"/>
              </a:rPr>
              <a:t> </a:t>
            </a:r>
            <a:r>
              <a:rPr sz="1400" b="1" spc="10" dirty="0">
                <a:latin typeface="나눔고딕"/>
                <a:cs typeface="나눔고딕"/>
              </a:rPr>
              <a:t>t</a:t>
            </a:r>
            <a:r>
              <a:rPr sz="1400" b="1" spc="35" dirty="0">
                <a:latin typeface="나눔고딕"/>
                <a:cs typeface="나눔고딕"/>
              </a:rPr>
              <a:t>h</a:t>
            </a:r>
            <a:r>
              <a:rPr sz="1400" b="1" spc="-25" dirty="0">
                <a:latin typeface="나눔고딕"/>
                <a:cs typeface="나눔고딕"/>
              </a:rPr>
              <a:t>a</a:t>
            </a:r>
            <a:r>
              <a:rPr sz="1400" b="1" spc="5" dirty="0">
                <a:latin typeface="나눔고딕"/>
                <a:cs typeface="나눔고딕"/>
              </a:rPr>
              <a:t>t</a:t>
            </a:r>
            <a:r>
              <a:rPr sz="1400" b="1" spc="-15" dirty="0">
                <a:latin typeface="나눔고딕"/>
                <a:cs typeface="나눔고딕"/>
              </a:rPr>
              <a:t> </a:t>
            </a:r>
            <a:r>
              <a:rPr sz="1400" b="1" spc="15" dirty="0">
                <a:latin typeface="나눔고딕"/>
                <a:cs typeface="나눔고딕"/>
              </a:rPr>
              <a:t>y</a:t>
            </a:r>
            <a:r>
              <a:rPr sz="1400" b="1" spc="35" dirty="0">
                <a:latin typeface="나눔고딕"/>
                <a:cs typeface="나눔고딕"/>
              </a:rPr>
              <a:t>ou</a:t>
            </a:r>
            <a:r>
              <a:rPr sz="1400" b="1" spc="5" dirty="0">
                <a:latin typeface="나눔고딕"/>
                <a:cs typeface="나눔고딕"/>
              </a:rPr>
              <a:t>r</a:t>
            </a:r>
            <a:r>
              <a:rPr sz="1400" b="1" spc="-165" dirty="0">
                <a:latin typeface="나눔고딕"/>
                <a:cs typeface="나눔고딕"/>
              </a:rPr>
              <a:t> </a:t>
            </a:r>
            <a:r>
              <a:rPr sz="1400" b="1" dirty="0">
                <a:latin typeface="나눔고딕"/>
                <a:cs typeface="나눔고딕"/>
              </a:rPr>
              <a:t>w</a:t>
            </a:r>
            <a:r>
              <a:rPr sz="1400" b="1" spc="35" dirty="0">
                <a:latin typeface="나눔고딕"/>
                <a:cs typeface="나눔고딕"/>
              </a:rPr>
              <a:t>ho</a:t>
            </a:r>
            <a:r>
              <a:rPr sz="1400" b="1" spc="25" dirty="0">
                <a:latin typeface="나눔고딕"/>
                <a:cs typeface="나눔고딕"/>
              </a:rPr>
              <a:t>l</a:t>
            </a:r>
            <a:r>
              <a:rPr sz="1400" b="1" spc="5" dirty="0">
                <a:latin typeface="나눔고딕"/>
                <a:cs typeface="나눔고딕"/>
              </a:rPr>
              <a:t>e</a:t>
            </a:r>
            <a:r>
              <a:rPr sz="1400" b="1" dirty="0">
                <a:latin typeface="나눔고딕"/>
                <a:cs typeface="나눔고딕"/>
              </a:rPr>
              <a:t> w</a:t>
            </a:r>
            <a:r>
              <a:rPr sz="1400" b="1" spc="-25" dirty="0">
                <a:latin typeface="나눔고딕"/>
                <a:cs typeface="나눔고딕"/>
              </a:rPr>
              <a:t>e</a:t>
            </a:r>
            <a:r>
              <a:rPr sz="1400" b="1" spc="5" dirty="0">
                <a:latin typeface="나눔고딕"/>
                <a:cs typeface="나눔고딕"/>
              </a:rPr>
              <a:t>b</a:t>
            </a:r>
            <a:r>
              <a:rPr sz="1400" b="1" spc="-60" dirty="0">
                <a:latin typeface="나눔고딕"/>
                <a:cs typeface="나눔고딕"/>
              </a:rPr>
              <a:t> </a:t>
            </a:r>
            <a:r>
              <a:rPr sz="1400" b="1" spc="-25" dirty="0">
                <a:latin typeface="나눔고딕"/>
                <a:cs typeface="나눔고딕"/>
              </a:rPr>
              <a:t>a</a:t>
            </a:r>
            <a:r>
              <a:rPr sz="1400" b="1" spc="40" dirty="0">
                <a:latin typeface="나눔고딕"/>
                <a:cs typeface="나눔고딕"/>
              </a:rPr>
              <a:t>pp</a:t>
            </a:r>
            <a:r>
              <a:rPr sz="1400" b="1" spc="25" dirty="0">
                <a:latin typeface="나눔고딕"/>
                <a:cs typeface="나눔고딕"/>
              </a:rPr>
              <a:t>li</a:t>
            </a:r>
            <a:r>
              <a:rPr sz="1400" b="1" spc="-10" dirty="0">
                <a:latin typeface="나눔고딕"/>
                <a:cs typeface="나눔고딕"/>
              </a:rPr>
              <a:t>c</a:t>
            </a:r>
            <a:r>
              <a:rPr sz="1400" b="1" spc="-25" dirty="0">
                <a:latin typeface="나눔고딕"/>
                <a:cs typeface="나눔고딕"/>
              </a:rPr>
              <a:t>a</a:t>
            </a:r>
            <a:r>
              <a:rPr sz="1400" b="1" spc="10" dirty="0">
                <a:latin typeface="나눔고딕"/>
                <a:cs typeface="나눔고딕"/>
              </a:rPr>
              <a:t>t</a:t>
            </a:r>
            <a:r>
              <a:rPr sz="1400" b="1" spc="25" dirty="0">
                <a:latin typeface="나눔고딕"/>
                <a:cs typeface="나눔고딕"/>
              </a:rPr>
              <a:t>i</a:t>
            </a:r>
            <a:r>
              <a:rPr sz="1400" b="1" spc="40" dirty="0">
                <a:latin typeface="나눔고딕"/>
                <a:cs typeface="나눔고딕"/>
              </a:rPr>
              <a:t>o</a:t>
            </a:r>
            <a:r>
              <a:rPr sz="1400" b="1" spc="5" dirty="0">
                <a:latin typeface="나눔고딕"/>
                <a:cs typeface="나눔고딕"/>
              </a:rPr>
              <a:t>n</a:t>
            </a:r>
            <a:r>
              <a:rPr sz="1400" b="1" spc="-55" dirty="0">
                <a:latin typeface="나눔고딕"/>
                <a:cs typeface="나눔고딕"/>
              </a:rPr>
              <a:t> </a:t>
            </a:r>
            <a:r>
              <a:rPr sz="1400" b="1" spc="40" dirty="0">
                <a:latin typeface="나눔고딕"/>
                <a:cs typeface="나눔고딕"/>
              </a:rPr>
              <a:t>h</a:t>
            </a:r>
            <a:r>
              <a:rPr sz="1400" b="1" spc="-25" dirty="0">
                <a:latin typeface="나눔고딕"/>
                <a:cs typeface="나눔고딕"/>
              </a:rPr>
              <a:t>a</a:t>
            </a:r>
            <a:r>
              <a:rPr sz="1400" b="1" spc="5" dirty="0">
                <a:latin typeface="나눔고딕"/>
                <a:cs typeface="나눔고딕"/>
              </a:rPr>
              <a:t>s</a:t>
            </a:r>
            <a:r>
              <a:rPr sz="1400" b="1" spc="-170" dirty="0">
                <a:latin typeface="나눔고딕"/>
                <a:cs typeface="나눔고딕"/>
              </a:rPr>
              <a:t> </a:t>
            </a:r>
            <a:r>
              <a:rPr sz="1400" b="1" spc="10" dirty="0">
                <a:latin typeface="나눔고딕"/>
                <a:cs typeface="나눔고딕"/>
              </a:rPr>
              <a:t>t</a:t>
            </a:r>
            <a:r>
              <a:rPr sz="1400" b="1" spc="5" dirty="0">
                <a:latin typeface="나눔고딕"/>
                <a:cs typeface="나눔고딕"/>
              </a:rPr>
              <a:t>o</a:t>
            </a:r>
            <a:r>
              <a:rPr sz="1400" b="1" spc="-135" dirty="0">
                <a:latin typeface="나눔고딕"/>
                <a:cs typeface="나눔고딕"/>
              </a:rPr>
              <a:t> </a:t>
            </a:r>
            <a:r>
              <a:rPr sz="1400" b="1" spc="10" dirty="0">
                <a:latin typeface="나눔고딕"/>
                <a:cs typeface="나눔고딕"/>
              </a:rPr>
              <a:t>f</a:t>
            </a:r>
            <a:r>
              <a:rPr sz="1400" b="1" spc="25" dirty="0">
                <a:latin typeface="나눔고딕"/>
                <a:cs typeface="나눔고딕"/>
              </a:rPr>
              <a:t>i</a:t>
            </a:r>
            <a:r>
              <a:rPr sz="1400" b="1" spc="5" dirty="0">
                <a:latin typeface="나눔고딕"/>
                <a:cs typeface="나눔고딕"/>
              </a:rPr>
              <a:t>t</a:t>
            </a:r>
            <a:r>
              <a:rPr sz="1400" b="1" spc="-10" dirty="0">
                <a:latin typeface="나눔고딕"/>
                <a:cs typeface="나눔고딕"/>
              </a:rPr>
              <a:t> </a:t>
            </a:r>
            <a:r>
              <a:rPr sz="1400" b="1" spc="25" dirty="0">
                <a:latin typeface="나눔고딕"/>
                <a:cs typeface="나눔고딕"/>
              </a:rPr>
              <a:t>i</a:t>
            </a:r>
            <a:r>
              <a:rPr sz="1400" b="1" spc="40" dirty="0">
                <a:latin typeface="나눔고딕"/>
                <a:cs typeface="나눔고딕"/>
              </a:rPr>
              <a:t>n</a:t>
            </a:r>
            <a:r>
              <a:rPr sz="1400" b="1" spc="10" dirty="0">
                <a:latin typeface="나눔고딕"/>
                <a:cs typeface="나눔고딕"/>
              </a:rPr>
              <a:t>t</a:t>
            </a:r>
            <a:r>
              <a:rPr sz="1400" b="1" spc="5" dirty="0">
                <a:latin typeface="나눔고딕"/>
                <a:cs typeface="나눔고딕"/>
              </a:rPr>
              <a:t>o</a:t>
            </a:r>
            <a:r>
              <a:rPr sz="1400" b="1" spc="-135" dirty="0">
                <a:latin typeface="나눔고딕"/>
                <a:cs typeface="나눔고딕"/>
              </a:rPr>
              <a:t> </a:t>
            </a:r>
            <a:r>
              <a:rPr sz="1400" b="1" spc="5" dirty="0">
                <a:latin typeface="나눔고딕"/>
                <a:cs typeface="나눔고딕"/>
              </a:rPr>
              <a:t>a</a:t>
            </a:r>
            <a:r>
              <a:rPr sz="1400" b="1" spc="-45" dirty="0">
                <a:latin typeface="나눔고딕"/>
                <a:cs typeface="나눔고딕"/>
              </a:rPr>
              <a:t> </a:t>
            </a:r>
            <a:r>
              <a:rPr sz="1400" b="1" spc="5" dirty="0">
                <a:latin typeface="나눔고딕"/>
                <a:cs typeface="나눔고딕"/>
              </a:rPr>
              <a:t>s</a:t>
            </a:r>
            <a:r>
              <a:rPr sz="1400" b="1" spc="25" dirty="0">
                <a:latin typeface="나눔고딕"/>
                <a:cs typeface="나눔고딕"/>
              </a:rPr>
              <a:t>i</a:t>
            </a:r>
            <a:r>
              <a:rPr sz="1400" b="1" spc="40" dirty="0">
                <a:latin typeface="나눔고딕"/>
                <a:cs typeface="나눔고딕"/>
              </a:rPr>
              <a:t>ng</a:t>
            </a:r>
            <a:r>
              <a:rPr sz="1400" b="1" spc="25" dirty="0">
                <a:latin typeface="나눔고딕"/>
                <a:cs typeface="나눔고딕"/>
              </a:rPr>
              <a:t>l</a:t>
            </a:r>
            <a:r>
              <a:rPr sz="1400" b="1" spc="5" dirty="0">
                <a:latin typeface="나눔고딕"/>
                <a:cs typeface="나눔고딕"/>
              </a:rPr>
              <a:t>e P</a:t>
            </a:r>
            <a:r>
              <a:rPr sz="1400" b="1" spc="15" dirty="0">
                <a:latin typeface="나눔고딕"/>
                <a:cs typeface="나눔고딕"/>
              </a:rPr>
              <a:t>y</a:t>
            </a:r>
            <a:r>
              <a:rPr sz="1400" b="1" spc="10" dirty="0">
                <a:latin typeface="나눔고딕"/>
                <a:cs typeface="나눔고딕"/>
              </a:rPr>
              <a:t>t</a:t>
            </a:r>
            <a:r>
              <a:rPr sz="1400" b="1" spc="35" dirty="0">
                <a:latin typeface="나눔고딕"/>
                <a:cs typeface="나눔고딕"/>
              </a:rPr>
              <a:t>ho</a:t>
            </a:r>
            <a:r>
              <a:rPr sz="1400" b="1" spc="5" dirty="0">
                <a:latin typeface="나눔고딕"/>
                <a:cs typeface="나눔고딕"/>
              </a:rPr>
              <a:t>n</a:t>
            </a:r>
            <a:r>
              <a:rPr sz="1400" b="1" spc="-135" dirty="0">
                <a:latin typeface="나눔고딕"/>
                <a:cs typeface="나눔고딕"/>
              </a:rPr>
              <a:t> </a:t>
            </a:r>
            <a:r>
              <a:rPr sz="1400" b="1" spc="10" dirty="0">
                <a:latin typeface="나눔고딕"/>
                <a:cs typeface="나눔고딕"/>
              </a:rPr>
              <a:t>f</a:t>
            </a:r>
            <a:r>
              <a:rPr sz="1400" b="1" spc="25" dirty="0">
                <a:latin typeface="나눔고딕"/>
                <a:cs typeface="나눔고딕"/>
              </a:rPr>
              <a:t>il</a:t>
            </a:r>
            <a:r>
              <a:rPr sz="1400" b="1" spc="5" dirty="0">
                <a:latin typeface="나눔고딕"/>
                <a:cs typeface="나눔고딕"/>
              </a:rPr>
              <a:t>e</a:t>
            </a:r>
            <a:endParaRPr sz="1400">
              <a:latin typeface="나눔고딕"/>
              <a:cs typeface="나눔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6439" y="4044441"/>
            <a:ext cx="394271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나눔고딕"/>
                <a:cs typeface="나눔고딕"/>
              </a:rPr>
              <a:t>공</a:t>
            </a:r>
            <a:r>
              <a:rPr sz="1200" b="1" dirty="0">
                <a:latin typeface="나눔고딕"/>
                <a:cs typeface="나눔고딕"/>
              </a:rPr>
              <a:t>식</a:t>
            </a:r>
            <a:r>
              <a:rPr sz="1200" b="1" spc="-45" dirty="0">
                <a:latin typeface="나눔고딕"/>
                <a:cs typeface="나눔고딕"/>
              </a:rPr>
              <a:t> </a:t>
            </a:r>
            <a:r>
              <a:rPr sz="1200" b="1" spc="-5" dirty="0">
                <a:latin typeface="나눔고딕"/>
                <a:cs typeface="나눔고딕"/>
              </a:rPr>
              <a:t>홈페이</a:t>
            </a:r>
            <a:r>
              <a:rPr sz="1200" b="1" dirty="0">
                <a:latin typeface="나눔고딕"/>
                <a:cs typeface="나눔고딕"/>
              </a:rPr>
              <a:t>지</a:t>
            </a:r>
            <a:r>
              <a:rPr sz="1200" b="1" spc="30" dirty="0">
                <a:latin typeface="나눔고딕"/>
                <a:cs typeface="나눔고딕"/>
              </a:rPr>
              <a:t> 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h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tt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ps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:</a:t>
            </a:r>
            <a:r>
              <a:rPr sz="1200" b="1" u="sng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//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f</a:t>
            </a:r>
            <a:r>
              <a:rPr sz="1200" b="1" u="sng" spc="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l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a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s</a:t>
            </a:r>
            <a:r>
              <a:rPr sz="1200" b="1" u="sng" spc="-2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k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.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p</a:t>
            </a:r>
            <a:r>
              <a:rPr sz="1200" b="1" u="sng" spc="1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a</a:t>
            </a:r>
            <a:r>
              <a:rPr sz="1200" b="1" u="sng" spc="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ll</a:t>
            </a:r>
            <a:r>
              <a:rPr sz="1200" b="1" u="sng" spc="1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e</a:t>
            </a:r>
            <a:r>
              <a:rPr sz="1200" b="1" u="sng" spc="-6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t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s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p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r</a:t>
            </a:r>
            <a:r>
              <a:rPr sz="1200" b="1" u="sng" spc="-5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o</a:t>
            </a:r>
            <a:r>
              <a:rPr sz="1200" b="1" u="sng" spc="-2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j</a:t>
            </a:r>
            <a:r>
              <a:rPr sz="1200" b="1" u="sng" spc="1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ec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t</a:t>
            </a:r>
            <a:r>
              <a:rPr sz="1200" b="1" u="sng" spc="3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s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.</a:t>
            </a:r>
            <a:r>
              <a:rPr sz="1200" b="1" u="sng" spc="-6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c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o</a:t>
            </a:r>
            <a:r>
              <a:rPr sz="1200" b="1" u="sng" spc="-4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m</a:t>
            </a:r>
            <a:r>
              <a:rPr sz="1200" b="1" u="sng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/</a:t>
            </a:r>
            <a:r>
              <a:rPr sz="1200" b="1" u="sng" spc="1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e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n</a:t>
            </a:r>
            <a:r>
              <a:rPr sz="1200" b="1" u="sng" spc="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/</a:t>
            </a:r>
            <a:r>
              <a:rPr sz="1200" b="1" u="sng" spc="-5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1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.</a:t>
            </a:r>
            <a:r>
              <a:rPr sz="1200" b="1" u="sng" spc="2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1</a:t>
            </a:r>
            <a:r>
              <a:rPr sz="1200" b="1" u="sng" spc="10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.</a:t>
            </a:r>
            <a:r>
              <a:rPr sz="1200" b="1" u="sng" spc="-15" dirty="0">
                <a:solidFill>
                  <a:srgbClr val="0000FF"/>
                </a:solidFill>
                <a:latin typeface="나눔고딕"/>
                <a:cs typeface="나눔고딕"/>
                <a:hlinkClick r:id="rId9"/>
              </a:rPr>
              <a:t>x/</a:t>
            </a:r>
            <a:endParaRPr sz="1200">
              <a:latin typeface="나눔고딕"/>
              <a:cs typeface="나눔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38550" y="5229225"/>
            <a:ext cx="981075" cy="571500"/>
          </a:xfrm>
          <a:custGeom>
            <a:avLst/>
            <a:gdLst/>
            <a:ahLst/>
            <a:cxnLst/>
            <a:rect l="l" t="t" r="r" b="b"/>
            <a:pathLst>
              <a:path w="981075" h="571500">
                <a:moveTo>
                  <a:pt x="695325" y="0"/>
                </a:moveTo>
                <a:lnTo>
                  <a:pt x="695325" y="142875"/>
                </a:lnTo>
                <a:lnTo>
                  <a:pt x="0" y="142875"/>
                </a:lnTo>
                <a:lnTo>
                  <a:pt x="0" y="428625"/>
                </a:lnTo>
                <a:lnTo>
                  <a:pt x="695325" y="428625"/>
                </a:lnTo>
                <a:lnTo>
                  <a:pt x="695325" y="571500"/>
                </a:lnTo>
                <a:lnTo>
                  <a:pt x="981075" y="285750"/>
                </a:lnTo>
                <a:lnTo>
                  <a:pt x="695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377A6-0F6D-4244-B815-4D86F79A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67DA86-2299-4252-9BDC-21A35EAA1F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5F8129-2F1A-4B95-8AA2-07D93FCE5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12"/>
          <a:stretch/>
        </p:blipFill>
        <p:spPr>
          <a:xfrm>
            <a:off x="1066801" y="1743074"/>
            <a:ext cx="5648325" cy="6953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746774-54EE-4D62-8C2E-0B9C74E9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77" y="1266823"/>
            <a:ext cx="5248275" cy="4762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82854C-5FCF-411C-91AA-E4891E367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832067"/>
            <a:ext cx="9144000" cy="158753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22ADE08-F4CC-4810-8F5C-469116C84EF8}"/>
              </a:ext>
            </a:extLst>
          </p:cNvPr>
          <p:cNvSpPr/>
          <p:nvPr/>
        </p:nvSpPr>
        <p:spPr>
          <a:xfrm>
            <a:off x="8610600" y="2743200"/>
            <a:ext cx="762000" cy="482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717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377A6-0F6D-4244-B815-4D86F79A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67DA86-2299-4252-9BDC-21A35EAA1F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131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746774-54EE-4D62-8C2E-0B9C74E9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77" y="1266823"/>
            <a:ext cx="5248275" cy="476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E05A8-45C9-46B1-82B2-6566D6E63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22031"/>
            <a:ext cx="4929188" cy="3614013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E381EBC-A144-4D74-90E0-40157EBC95FC}"/>
              </a:ext>
            </a:extLst>
          </p:cNvPr>
          <p:cNvSpPr/>
          <p:nvPr/>
        </p:nvSpPr>
        <p:spPr>
          <a:xfrm>
            <a:off x="3810000" y="3348838"/>
            <a:ext cx="1752600" cy="160416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C66F03-510A-4F8A-8030-EF5D8BF90BB3}"/>
              </a:ext>
            </a:extLst>
          </p:cNvPr>
          <p:cNvSpPr/>
          <p:nvPr/>
        </p:nvSpPr>
        <p:spPr>
          <a:xfrm>
            <a:off x="3825536" y="4953000"/>
            <a:ext cx="1813264" cy="381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079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377A6-0F6D-4244-B815-4D86F79A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67DA86-2299-4252-9BDC-21A35EAA1F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132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E3F19B-677E-45B3-B139-4BCC960C1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" r="7531"/>
          <a:stretch/>
        </p:blipFill>
        <p:spPr>
          <a:xfrm>
            <a:off x="4640062" y="1981200"/>
            <a:ext cx="4876801" cy="3962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C9026D-17A7-46BC-A1DA-9E32F5AD5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71"/>
          <a:stretch/>
        </p:blipFill>
        <p:spPr>
          <a:xfrm>
            <a:off x="434813" y="989077"/>
            <a:ext cx="4137188" cy="572732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C41BFF-64CC-48C7-BB08-A587ECFBF483}"/>
              </a:ext>
            </a:extLst>
          </p:cNvPr>
          <p:cNvSpPr/>
          <p:nvPr/>
        </p:nvSpPr>
        <p:spPr>
          <a:xfrm>
            <a:off x="2537438" y="2895600"/>
            <a:ext cx="1958362" cy="33528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C9510D4-4ECE-4B67-877B-D2DF846407BE}"/>
              </a:ext>
            </a:extLst>
          </p:cNvPr>
          <p:cNvSpPr/>
          <p:nvPr/>
        </p:nvSpPr>
        <p:spPr>
          <a:xfrm>
            <a:off x="2654423" y="6335401"/>
            <a:ext cx="1813264" cy="381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820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377A6-0F6D-4244-B815-4D86F79A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F72128-5AD5-476D-8569-9173E54F4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615"/>
          <a:stretch/>
        </p:blipFill>
        <p:spPr>
          <a:xfrm>
            <a:off x="457201" y="1066800"/>
            <a:ext cx="6732467" cy="609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9947A8-AE4D-4DDA-AA62-840FDEAC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1222"/>
            <a:ext cx="4499656" cy="4648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C35428-CD8E-4756-B240-E8D3CE0BD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26" y="5319298"/>
            <a:ext cx="50577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298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377A6-0F6D-4244-B815-4D86F79A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C051A9-3797-463B-879F-7583F15CC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983"/>
          <a:stretch/>
        </p:blipFill>
        <p:spPr>
          <a:xfrm>
            <a:off x="533401" y="914400"/>
            <a:ext cx="6886575" cy="482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8C6186-4799-4B19-BEC6-A76063B1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29715"/>
            <a:ext cx="4428632" cy="473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29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377A6-0F6D-4244-B815-4D86F79A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C051A9-3797-463B-879F-7583F15CC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983"/>
          <a:stretch/>
        </p:blipFill>
        <p:spPr>
          <a:xfrm>
            <a:off x="533401" y="914400"/>
            <a:ext cx="6886575" cy="48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61C555-0F2F-4178-A020-FCA370C4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81201"/>
            <a:ext cx="4686300" cy="3067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170111-A259-497D-BF28-8D241DDFC445}"/>
              </a:ext>
            </a:extLst>
          </p:cNvPr>
          <p:cNvSpPr txBox="1"/>
          <p:nvPr/>
        </p:nvSpPr>
        <p:spPr>
          <a:xfrm>
            <a:off x="5181601" y="3330112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휴대 전화로 전송된 번호 입력</a:t>
            </a:r>
          </a:p>
        </p:txBody>
      </p:sp>
    </p:spTree>
    <p:extLst>
      <p:ext uri="{BB962C8B-B14F-4D97-AF65-F5344CB8AC3E}">
        <p14:creationId xmlns:p14="http://schemas.microsoft.com/office/powerpoint/2010/main" val="21222674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377A6-0F6D-4244-B815-4D86F79A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9BF5B-B357-4D43-95A1-2FD162060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842"/>
          <a:stretch/>
        </p:blipFill>
        <p:spPr>
          <a:xfrm>
            <a:off x="864776" y="990600"/>
            <a:ext cx="4843118" cy="76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E7CA20-3931-4FA5-B268-23988A3E5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04" y="1896476"/>
            <a:ext cx="4233863" cy="434320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55251E-5874-4C45-81AE-A4F3601D2C45}"/>
              </a:ext>
            </a:extLst>
          </p:cNvPr>
          <p:cNvSpPr/>
          <p:nvPr/>
        </p:nvSpPr>
        <p:spPr>
          <a:xfrm>
            <a:off x="2667000" y="5791200"/>
            <a:ext cx="1813264" cy="381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771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377A6-0F6D-4244-B815-4D86F79A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9BF5B-B357-4D43-95A1-2FD162060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16" b="36842"/>
          <a:stretch/>
        </p:blipFill>
        <p:spPr>
          <a:xfrm>
            <a:off x="990600" y="5067300"/>
            <a:ext cx="4843118" cy="685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04A065-72C6-4F3D-8346-BFEC67E71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8" y="1447800"/>
            <a:ext cx="4984038" cy="343412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C7D6D21-44E0-4C8B-9C8A-CFE05765C597}"/>
              </a:ext>
            </a:extLst>
          </p:cNvPr>
          <p:cNvSpPr/>
          <p:nvPr/>
        </p:nvSpPr>
        <p:spPr>
          <a:xfrm>
            <a:off x="2505527" y="3886200"/>
            <a:ext cx="1813264" cy="381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94460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377A6-0F6D-4244-B815-4D86F79A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9BF5B-B357-4D43-95A1-2FD162060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21"/>
          <a:stretch/>
        </p:blipFill>
        <p:spPr>
          <a:xfrm>
            <a:off x="762000" y="6019800"/>
            <a:ext cx="4843118" cy="381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32E9B0-772C-4E88-B9F9-9D014019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19200"/>
            <a:ext cx="7747986" cy="473326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86177D4-5CED-452E-A3F7-11C0E271B377}"/>
              </a:ext>
            </a:extLst>
          </p:cNvPr>
          <p:cNvSpPr/>
          <p:nvPr/>
        </p:nvSpPr>
        <p:spPr>
          <a:xfrm>
            <a:off x="875133" y="2286000"/>
            <a:ext cx="2553867" cy="609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40160B-9717-49C7-A9AB-0E08D091243E}"/>
              </a:ext>
            </a:extLst>
          </p:cNvPr>
          <p:cNvSpPr/>
          <p:nvPr/>
        </p:nvSpPr>
        <p:spPr>
          <a:xfrm>
            <a:off x="864777" y="3585831"/>
            <a:ext cx="2553867" cy="609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A02F15-8697-44A6-8285-B72966F3B1EA}"/>
              </a:ext>
            </a:extLst>
          </p:cNvPr>
          <p:cNvSpPr/>
          <p:nvPr/>
        </p:nvSpPr>
        <p:spPr>
          <a:xfrm>
            <a:off x="894368" y="4262769"/>
            <a:ext cx="2553867" cy="38543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915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377A6-0F6D-4244-B815-4D86F79A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기본정보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ECB072-B20A-4CC0-9242-4AB9E065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4" y="990600"/>
            <a:ext cx="428375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7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2193" y="184296"/>
            <a:ext cx="891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lang="ko-KR" altLang="en-US" sz="2000" b="1" spc="30" dirty="0" err="1">
                <a:latin typeface="나눔고딕"/>
                <a:cs typeface="나눔고딕"/>
              </a:rPr>
              <a:t>디장고</a:t>
            </a:r>
            <a:r>
              <a:rPr lang="ko-KR" altLang="en-US" sz="2000" b="1" dirty="0" err="1">
                <a:latin typeface="나눔고딕"/>
                <a:cs typeface="나눔고딕"/>
              </a:rPr>
              <a:t>와</a:t>
            </a:r>
            <a:r>
              <a:rPr lang="ko-KR" altLang="en-US" sz="2000" b="1" spc="-95" dirty="0">
                <a:latin typeface="나눔고딕"/>
                <a:cs typeface="나눔고딕"/>
              </a:rPr>
              <a:t> </a:t>
            </a:r>
            <a:r>
              <a:rPr lang="ko-KR" altLang="en-US" sz="2000" b="1" spc="30" dirty="0">
                <a:latin typeface="나눔고딕"/>
                <a:cs typeface="나눔고딕"/>
              </a:rPr>
              <a:t>플라스</a:t>
            </a:r>
            <a:r>
              <a:rPr lang="ko-KR" altLang="en-US" sz="2000" b="1" dirty="0">
                <a:latin typeface="나눔고딕"/>
                <a:cs typeface="나눔고딕"/>
              </a:rPr>
              <a:t>크</a:t>
            </a:r>
            <a:r>
              <a:rPr lang="ko-KR" altLang="en-US" sz="2000" b="1" spc="-170" dirty="0">
                <a:latin typeface="나눔고딕"/>
                <a:cs typeface="나눔고딕"/>
              </a:rPr>
              <a:t> </a:t>
            </a:r>
            <a:r>
              <a:rPr lang="ko-KR" altLang="en-US" sz="2000" b="1" spc="30" dirty="0">
                <a:latin typeface="나눔고딕"/>
                <a:cs typeface="나눔고딕"/>
              </a:rPr>
              <a:t>비교</a:t>
            </a:r>
            <a:endParaRPr lang="ko-KR" altLang="en-US" sz="2000" dirty="0">
              <a:latin typeface="나눔고딕"/>
              <a:cs typeface="나눔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4294967295"/>
          </p:nvPr>
        </p:nvSpPr>
        <p:spPr>
          <a:xfrm>
            <a:off x="7935913" y="6577013"/>
            <a:ext cx="1970087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hlinkClick r:id="rId3"/>
              </a:rPr>
              <a:t> </a:t>
            </a:r>
            <a:endParaRPr spc="10" dirty="0">
              <a:hlinkClick r:id="rId3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020" y="1073808"/>
            <a:ext cx="7267893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파이썬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의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대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표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두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웹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를</a:t>
            </a:r>
            <a:r>
              <a:rPr sz="1550" b="1" spc="4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비교하자</a:t>
            </a:r>
            <a:endParaRPr sz="155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디장고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는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풀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스택</a:t>
            </a:r>
            <a:r>
              <a:rPr sz="1550" b="1" dirty="0">
                <a:solidFill>
                  <a:srgbClr val="1F487C"/>
                </a:solidFill>
                <a:latin typeface="나눔고딕"/>
                <a:cs typeface="나눔고딕"/>
              </a:rPr>
              <a:t>,</a:t>
            </a:r>
            <a:r>
              <a:rPr sz="1550" b="1" spc="-1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플라스크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는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마이크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로</a:t>
            </a:r>
            <a:r>
              <a:rPr sz="1550" b="1" spc="4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태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생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용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목적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이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다름</a:t>
            </a:r>
            <a:endParaRPr sz="155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글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트렌드</a:t>
            </a:r>
            <a:r>
              <a:rPr sz="1550" b="1" dirty="0">
                <a:solidFill>
                  <a:srgbClr val="1F487C"/>
                </a:solidFill>
                <a:latin typeface="나눔고딕"/>
                <a:cs typeface="나눔고딕"/>
              </a:rPr>
              <a:t>,</a:t>
            </a:r>
            <a:r>
              <a:rPr sz="1550" b="1" spc="-1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두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프레임워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크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모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두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꾸준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한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관심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을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가짐</a:t>
            </a:r>
            <a:endParaRPr sz="1550" dirty="0">
              <a:latin typeface="나눔고딕"/>
              <a:cs typeface="나눔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3582" y="2339420"/>
            <a:ext cx="6096000" cy="3371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054853" y="3183001"/>
          <a:ext cx="4284344" cy="1143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8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endParaRPr sz="155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나눔고딕"/>
                          <a:cs typeface="나눔고딕"/>
                        </a:rPr>
                        <a:t>디장고</a:t>
                      </a:r>
                      <a:endParaRPr sz="110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445770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FFFFFF"/>
                          </a:solidFill>
                          <a:latin typeface="나눔고딕"/>
                          <a:cs typeface="나눔고딕"/>
                        </a:rPr>
                        <a:t>플라스크</a:t>
                      </a:r>
                      <a:endParaRPr sz="110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176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나눔고딕"/>
                          <a:cs typeface="나눔고딕"/>
                        </a:rPr>
                        <a:t>자유도</a:t>
                      </a:r>
                      <a:endParaRPr sz="110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나눔고딕"/>
                          <a:cs typeface="나눔고딕"/>
                        </a:rPr>
                        <a:t>형식적</a:t>
                      </a:r>
                      <a:endParaRPr sz="110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4577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나눔고딕"/>
                          <a:cs typeface="나눔고딕"/>
                        </a:rPr>
                        <a:t>자유로움</a:t>
                      </a:r>
                      <a:endParaRPr sz="110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나눔고딕"/>
                          <a:cs typeface="나눔고딕"/>
                        </a:rPr>
                        <a:t>패키</a:t>
                      </a:r>
                      <a:r>
                        <a:rPr sz="1100" dirty="0">
                          <a:latin typeface="나눔고딕"/>
                          <a:cs typeface="나눔고딕"/>
                        </a:rPr>
                        <a:t>지</a:t>
                      </a:r>
                      <a:r>
                        <a:rPr sz="1100" spc="-15" dirty="0">
                          <a:latin typeface="나눔고딕"/>
                          <a:cs typeface="나눔고딕"/>
                        </a:rPr>
                        <a:t> </a:t>
                      </a:r>
                      <a:r>
                        <a:rPr sz="1100" spc="-5" dirty="0">
                          <a:latin typeface="나눔고딕"/>
                          <a:cs typeface="나눔고딕"/>
                        </a:rPr>
                        <a:t>구성</a:t>
                      </a:r>
                      <a:endParaRPr sz="110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나눔고딕"/>
                          <a:cs typeface="나눔고딕"/>
                        </a:rPr>
                        <a:t>무거움</a:t>
                      </a:r>
                      <a:endParaRPr sz="110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나눔고딕"/>
                          <a:cs typeface="나눔고딕"/>
                        </a:rPr>
                        <a:t>가벼움</a:t>
                      </a:r>
                      <a:endParaRPr sz="110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877"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나눔고딕"/>
                          <a:cs typeface="나눔고딕"/>
                        </a:rPr>
                        <a:t>적</a:t>
                      </a:r>
                      <a:r>
                        <a:rPr sz="1100" dirty="0">
                          <a:latin typeface="나눔고딕"/>
                          <a:cs typeface="나눔고딕"/>
                        </a:rPr>
                        <a:t>합</a:t>
                      </a:r>
                      <a:r>
                        <a:rPr sz="1100" spc="-20" dirty="0">
                          <a:latin typeface="나눔고딕"/>
                          <a:cs typeface="나눔고딕"/>
                        </a:rPr>
                        <a:t> </a:t>
                      </a:r>
                      <a:r>
                        <a:rPr sz="1100" spc="-10" dirty="0">
                          <a:latin typeface="나눔고딕"/>
                          <a:cs typeface="나눔고딕"/>
                        </a:rPr>
                        <a:t>상황</a:t>
                      </a:r>
                      <a:endParaRPr sz="110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나눔고딕"/>
                          <a:cs typeface="나눔고딕"/>
                        </a:rPr>
                        <a:t>프로젝트</a:t>
                      </a:r>
                      <a:endParaRPr sz="110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나눔고딕"/>
                          <a:cs typeface="나눔고딕"/>
                        </a:rPr>
                        <a:t>서비</a:t>
                      </a:r>
                      <a:r>
                        <a:rPr sz="1100" dirty="0">
                          <a:latin typeface="나눔고딕"/>
                          <a:cs typeface="나눔고딕"/>
                        </a:rPr>
                        <a:t>스</a:t>
                      </a:r>
                      <a:r>
                        <a:rPr sz="1100" spc="-15" dirty="0">
                          <a:latin typeface="나눔고딕"/>
                          <a:cs typeface="나눔고딕"/>
                        </a:rPr>
                        <a:t> </a:t>
                      </a:r>
                      <a:r>
                        <a:rPr sz="1100" spc="-10" dirty="0">
                          <a:latin typeface="나눔고딕"/>
                          <a:cs typeface="나눔고딕"/>
                        </a:rPr>
                        <a:t>제공</a:t>
                      </a:r>
                      <a:endParaRPr sz="1100">
                        <a:latin typeface="나눔고딕"/>
                        <a:cs typeface="나눔고딕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140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D3BD50-CCCB-4B04-9333-73FE5692B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158240"/>
            <a:ext cx="8721681" cy="5562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1FAD885-E98F-484D-90D3-A874C5ACD885}"/>
              </a:ext>
            </a:extLst>
          </p:cNvPr>
          <p:cNvSpPr/>
          <p:nvPr/>
        </p:nvSpPr>
        <p:spPr>
          <a:xfrm>
            <a:off x="7086601" y="2667000"/>
            <a:ext cx="1389355" cy="228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5595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141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B36A4-CF2D-48E0-9E18-FE7BFC6B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19063"/>
            <a:ext cx="9067800" cy="66198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E6FF727-DB5C-408A-B726-81891D353C2C}"/>
              </a:ext>
            </a:extLst>
          </p:cNvPr>
          <p:cNvSpPr/>
          <p:nvPr/>
        </p:nvSpPr>
        <p:spPr>
          <a:xfrm>
            <a:off x="685801" y="5334000"/>
            <a:ext cx="1389355" cy="228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732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142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C295C2-FCC4-48DD-B2E1-AFDEF2458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27225"/>
            <a:ext cx="9144000" cy="459684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C970A70-E326-4239-91D5-2750BED86475}"/>
              </a:ext>
            </a:extLst>
          </p:cNvPr>
          <p:cNvSpPr/>
          <p:nvPr/>
        </p:nvSpPr>
        <p:spPr>
          <a:xfrm>
            <a:off x="2590801" y="5181601"/>
            <a:ext cx="914400" cy="30477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870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143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6B429-0F67-44CC-A5F7-A9C7F022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1"/>
            <a:ext cx="9144000" cy="563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D66FB-0CA3-448F-BA10-1C620DD096B1}"/>
              </a:ext>
            </a:extLst>
          </p:cNvPr>
          <p:cNvSpPr txBox="1"/>
          <p:nvPr/>
        </p:nvSpPr>
        <p:spPr>
          <a:xfrm>
            <a:off x="1066801" y="1838886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linkClick r:id="rId4"/>
              </a:rPr>
              <a:t>http://console.aws.com</a:t>
            </a:r>
            <a:r>
              <a:rPr lang="ko-KR" altLang="en-US" b="1" dirty="0"/>
              <a:t> 접속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FFADA3-921A-41C3-89A4-0C32A5F50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377817"/>
            <a:ext cx="7162800" cy="415009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8400811-3567-485A-AC40-FBDA5B50E019}"/>
              </a:ext>
            </a:extLst>
          </p:cNvPr>
          <p:cNvSpPr/>
          <p:nvPr/>
        </p:nvSpPr>
        <p:spPr>
          <a:xfrm>
            <a:off x="2743200" y="2953878"/>
            <a:ext cx="914400" cy="2465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627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144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CCCCB7-13EE-4CE1-8DB2-A816E21D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54512"/>
            <a:ext cx="9144000" cy="4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486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145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54FE1-AE54-472E-93D1-E6FC87F1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95937"/>
            <a:ext cx="9144000" cy="623067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AB56C0-001E-4F3A-8F7C-A503F915954A}"/>
              </a:ext>
            </a:extLst>
          </p:cNvPr>
          <p:cNvSpPr/>
          <p:nvPr/>
        </p:nvSpPr>
        <p:spPr>
          <a:xfrm>
            <a:off x="1981200" y="2667000"/>
            <a:ext cx="762000" cy="228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145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146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CDD89-AE30-4ECA-93D3-AB7ECDA8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1"/>
            <a:ext cx="9144000" cy="227036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7892CB-1FF6-4FBD-820A-73AE4C2C7AAB}"/>
              </a:ext>
            </a:extLst>
          </p:cNvPr>
          <p:cNvSpPr/>
          <p:nvPr/>
        </p:nvSpPr>
        <p:spPr>
          <a:xfrm>
            <a:off x="8763000" y="2362200"/>
            <a:ext cx="762000" cy="3810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7739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147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ED2A68-0164-4A54-8A25-4CBFADE6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58447"/>
            <a:ext cx="9144000" cy="374110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97F6404-0ED5-4593-9EB1-D25B41C52D27}"/>
              </a:ext>
            </a:extLst>
          </p:cNvPr>
          <p:cNvSpPr/>
          <p:nvPr/>
        </p:nvSpPr>
        <p:spPr>
          <a:xfrm>
            <a:off x="2819400" y="3733800"/>
            <a:ext cx="1143000" cy="482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4520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148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81C0D-C7B6-4D9F-9E16-BF7FD4379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43851"/>
            <a:ext cx="9144000" cy="417029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2553C3-9E22-41F9-AA9C-127CEAD2F6E1}"/>
              </a:ext>
            </a:extLst>
          </p:cNvPr>
          <p:cNvSpPr/>
          <p:nvPr/>
        </p:nvSpPr>
        <p:spPr>
          <a:xfrm>
            <a:off x="609600" y="4038600"/>
            <a:ext cx="2133600" cy="482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515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149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4261A-82B3-4E52-8EE8-DBD8F15F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29131"/>
            <a:ext cx="9144000" cy="419973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1C9F906-3AE4-416F-8480-4F04B364636F}"/>
              </a:ext>
            </a:extLst>
          </p:cNvPr>
          <p:cNvSpPr/>
          <p:nvPr/>
        </p:nvSpPr>
        <p:spPr>
          <a:xfrm>
            <a:off x="2743200" y="4038600"/>
            <a:ext cx="2362200" cy="482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989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371600" y="5029200"/>
            <a:ext cx="817562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60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</a:t>
            </a:r>
            <a:r>
              <a:rPr sz="360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sz="360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 설치</a:t>
            </a:r>
            <a:endParaRPr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9EDDF2-F7CD-4FB7-BC91-14130ED8B9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998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150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4EF86-7448-4A00-BC2F-9B71D7FC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87225"/>
            <a:ext cx="9144000" cy="415875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481B34-B0F1-4487-9BAE-CE2DFFD4F86E}"/>
              </a:ext>
            </a:extLst>
          </p:cNvPr>
          <p:cNvSpPr/>
          <p:nvPr/>
        </p:nvSpPr>
        <p:spPr>
          <a:xfrm>
            <a:off x="381000" y="4145271"/>
            <a:ext cx="5536024" cy="482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0BE855-2E27-4C90-B5B5-BFF2FA7D4AA4}"/>
              </a:ext>
            </a:extLst>
          </p:cNvPr>
          <p:cNvSpPr/>
          <p:nvPr/>
        </p:nvSpPr>
        <p:spPr>
          <a:xfrm>
            <a:off x="8749683" y="5265196"/>
            <a:ext cx="762000" cy="482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16637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151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56CD6D-5EF3-45B8-8D13-E3B9FA89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02" y="1386840"/>
            <a:ext cx="7400925" cy="4991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5F05CEC-869C-4F70-9275-C8471D078A55}"/>
              </a:ext>
            </a:extLst>
          </p:cNvPr>
          <p:cNvSpPr/>
          <p:nvPr/>
        </p:nvSpPr>
        <p:spPr>
          <a:xfrm>
            <a:off x="908574" y="2286000"/>
            <a:ext cx="3663426" cy="6858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7E073C9-F08D-4F2A-9652-351AAE6B19F1}"/>
              </a:ext>
            </a:extLst>
          </p:cNvPr>
          <p:cNvSpPr/>
          <p:nvPr/>
        </p:nvSpPr>
        <p:spPr>
          <a:xfrm>
            <a:off x="908574" y="3441083"/>
            <a:ext cx="1758426" cy="68579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0BBAC4E-AADB-4661-8CE4-7AEB34F93128}"/>
              </a:ext>
            </a:extLst>
          </p:cNvPr>
          <p:cNvSpPr/>
          <p:nvPr/>
        </p:nvSpPr>
        <p:spPr>
          <a:xfrm>
            <a:off x="834501" y="4596164"/>
            <a:ext cx="2670699" cy="433037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3EA27D3-1731-4E7E-AB5C-6E6A77E0EAF4}"/>
              </a:ext>
            </a:extLst>
          </p:cNvPr>
          <p:cNvSpPr/>
          <p:nvPr/>
        </p:nvSpPr>
        <p:spPr>
          <a:xfrm>
            <a:off x="7391400" y="5866582"/>
            <a:ext cx="762000" cy="482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38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152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9EDAAC-29EC-46C1-98C2-450453F3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01" y="1197976"/>
            <a:ext cx="7277100" cy="52959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07C15F7-AF00-4689-A5C1-0A6F8118AC1C}"/>
              </a:ext>
            </a:extLst>
          </p:cNvPr>
          <p:cNvSpPr/>
          <p:nvPr/>
        </p:nvSpPr>
        <p:spPr>
          <a:xfrm>
            <a:off x="866995" y="2209800"/>
            <a:ext cx="2409605" cy="8382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1672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153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65490-FA32-4455-9A43-5261B3CB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0"/>
            <a:ext cx="7688129" cy="6858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CC3A49A-72C5-4D8C-8774-738E20A9740E}"/>
              </a:ext>
            </a:extLst>
          </p:cNvPr>
          <p:cNvSpPr/>
          <p:nvPr/>
        </p:nvSpPr>
        <p:spPr>
          <a:xfrm>
            <a:off x="7010400" y="6065520"/>
            <a:ext cx="762000" cy="482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9555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154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0DD4C3-D41D-47DE-BEF7-0E5B4158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1033463"/>
            <a:ext cx="7905750" cy="479107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A46A3F1-B406-41E8-AF52-321A8A88B050}"/>
              </a:ext>
            </a:extLst>
          </p:cNvPr>
          <p:cNvSpPr/>
          <p:nvPr/>
        </p:nvSpPr>
        <p:spPr>
          <a:xfrm>
            <a:off x="1295400" y="2667000"/>
            <a:ext cx="762000" cy="482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55BF7B3-BAD5-4BAF-B148-D4AE232B30B7}"/>
              </a:ext>
            </a:extLst>
          </p:cNvPr>
          <p:cNvSpPr/>
          <p:nvPr/>
        </p:nvSpPr>
        <p:spPr>
          <a:xfrm>
            <a:off x="7848600" y="4724400"/>
            <a:ext cx="762000" cy="482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96673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lang="ko-KR" altLang="en-US" spc="-114" dirty="0">
                <a:latin typeface="Trebuchet MS"/>
                <a:cs typeface="Trebuchet MS"/>
              </a:rPr>
              <a:t>비용 알람 설정</a:t>
            </a:r>
            <a:endParaRPr spc="-95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F61CC-6DA0-4707-9484-8603258B9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155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3782EC-BE96-4697-829A-12876095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02200"/>
            <a:ext cx="8191500" cy="558165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407A856-8A3A-47BE-B22D-C6E346790282}"/>
              </a:ext>
            </a:extLst>
          </p:cNvPr>
          <p:cNvSpPr/>
          <p:nvPr/>
        </p:nvSpPr>
        <p:spPr>
          <a:xfrm>
            <a:off x="7254240" y="6144658"/>
            <a:ext cx="1127760" cy="4826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7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4CC29-707C-4F70-BE13-5D15F556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3BEE7-428F-49AE-ACB5-A684AB6E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플라스크 웹프로그램을 구현하고 아마존 클라우드에서 실행하기 위한 개발 환경 설치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NGINX </a:t>
            </a:r>
            <a:r>
              <a:rPr lang="ko-KR" altLang="en-US" dirty="0"/>
              <a:t>웹서버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Editplus</a:t>
            </a:r>
            <a:r>
              <a:rPr lang="en-US" altLang="ko-KR" dirty="0"/>
              <a:t> </a:t>
            </a:r>
            <a:r>
              <a:rPr lang="ko-KR" altLang="en-US" dirty="0"/>
              <a:t>등을 설치</a:t>
            </a:r>
          </a:p>
        </p:txBody>
      </p:sp>
    </p:spTree>
    <p:extLst>
      <p:ext uri="{BB962C8B-B14F-4D97-AF65-F5344CB8AC3E}">
        <p14:creationId xmlns:p14="http://schemas.microsoft.com/office/powerpoint/2010/main" val="3411141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5BD80-E3F3-4C43-9005-B559594F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Editplus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B740D-1CEB-4254-926D-02C046205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환경설정 파일 편집을 위해서 </a:t>
            </a:r>
            <a:r>
              <a:rPr lang="en-US" altLang="ko-KR" dirty="0" err="1"/>
              <a:t>Editplus</a:t>
            </a:r>
            <a:r>
              <a:rPr lang="ko-KR" altLang="en-US" dirty="0"/>
              <a:t> 설치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https://www.editplus.co.kr/</a:t>
            </a:r>
            <a:r>
              <a:rPr lang="en-US" altLang="ko-KR" dirty="0"/>
              <a:t> </a:t>
            </a:r>
            <a:r>
              <a:rPr lang="ko-KR" altLang="en-US" dirty="0"/>
              <a:t>접속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Download </a:t>
            </a:r>
            <a:r>
              <a:rPr lang="en-US" altLang="ko-KR" dirty="0" err="1"/>
              <a:t>Editplus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E2EBED-8D4F-4D36-929F-2E7D3F330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55594"/>
            <a:ext cx="4572000" cy="41245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5C03D9-1A1D-4C1A-A92C-32A8DC8087F3}"/>
              </a:ext>
            </a:extLst>
          </p:cNvPr>
          <p:cNvSpPr/>
          <p:nvPr/>
        </p:nvSpPr>
        <p:spPr>
          <a:xfrm>
            <a:off x="685800" y="3459404"/>
            <a:ext cx="16764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7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5BD80-E3F3-4C43-9005-B559594F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Editplus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B740D-1CEB-4254-926D-02C046205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Download </a:t>
            </a:r>
            <a:r>
              <a:rPr lang="en-US" altLang="ko-KR" dirty="0" err="1"/>
              <a:t>Editplus</a:t>
            </a:r>
            <a:r>
              <a:rPr lang="en-US" altLang="ko-KR" dirty="0"/>
              <a:t> </a:t>
            </a:r>
            <a:r>
              <a:rPr lang="ko-KR" altLang="en-US" dirty="0"/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050C2-E38C-4C2E-AF2F-D155224BB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5" y="1694507"/>
            <a:ext cx="7010400" cy="38803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1512A9-83EB-44C7-86B4-B0201087F444}"/>
              </a:ext>
            </a:extLst>
          </p:cNvPr>
          <p:cNvSpPr/>
          <p:nvPr/>
        </p:nvSpPr>
        <p:spPr>
          <a:xfrm>
            <a:off x="838200" y="4343400"/>
            <a:ext cx="2438400" cy="350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4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5BD80-E3F3-4C43-9005-B559594F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Editplus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B740D-1CEB-4254-926D-02C046205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다운로드 받은 파일을 설치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 설정으로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952C5D-3C38-4308-9378-721A64E7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4880460" cy="35528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7B7826E-95C2-423B-8AB0-37413A4FABD4}"/>
              </a:ext>
            </a:extLst>
          </p:cNvPr>
          <p:cNvSpPr/>
          <p:nvPr/>
        </p:nvSpPr>
        <p:spPr>
          <a:xfrm>
            <a:off x="3429000" y="5031029"/>
            <a:ext cx="1066800" cy="350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6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087" y="2743200"/>
            <a:ext cx="4765106" cy="3428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193" y="189073"/>
            <a:ext cx="89154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spc="-95" dirty="0"/>
              <a:t>컴퓨팅</a:t>
            </a:r>
            <a:r>
              <a:rPr spc="-60" dirty="0"/>
              <a:t> </a:t>
            </a:r>
            <a:r>
              <a:rPr spc="-95" dirty="0"/>
              <a:t>환경의</a:t>
            </a:r>
            <a:r>
              <a:rPr spc="-60" dirty="0"/>
              <a:t> </a:t>
            </a:r>
            <a:r>
              <a:rPr spc="-95" dirty="0"/>
              <a:t>오늘과</a:t>
            </a:r>
            <a:r>
              <a:rPr spc="-60" dirty="0"/>
              <a:t> </a:t>
            </a:r>
            <a:r>
              <a:rPr spc="-95" dirty="0"/>
              <a:t>미래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BE85FA-DE6C-4AB7-A46D-B75200269A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ko-KR" altLang="en-US"/>
          </a:p>
        </p:txBody>
      </p:sp>
      <p:sp>
        <p:nvSpPr>
          <p:cNvPr id="4" name="object 4"/>
          <p:cNvSpPr txBox="1"/>
          <p:nvPr/>
        </p:nvSpPr>
        <p:spPr>
          <a:xfrm>
            <a:off x="457200" y="962077"/>
            <a:ext cx="3684270" cy="1531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4965" algn="l"/>
              </a:tabLst>
            </a:pPr>
            <a:r>
              <a:rPr dirty="0">
                <a:solidFill>
                  <a:srgbClr val="0070C0"/>
                </a:solidFill>
                <a:latin typeface="Wingdings"/>
                <a:cs typeface="Wingdings"/>
              </a:rPr>
              <a:t></a:t>
            </a:r>
            <a:r>
              <a:rPr dirty="0">
                <a:solidFill>
                  <a:srgbClr val="0070C0"/>
                </a:solidFill>
                <a:latin typeface="Times New Roman"/>
                <a:cs typeface="Times New Roman"/>
              </a:rPr>
              <a:t>	</a:t>
            </a:r>
            <a:r>
              <a:rPr b="1" spc="-80" dirty="0">
                <a:latin typeface="나눔고딕"/>
                <a:cs typeface="나눔고딕"/>
              </a:rPr>
              <a:t>메인프레임</a:t>
            </a:r>
            <a:r>
              <a:rPr b="1" spc="10" dirty="0">
                <a:latin typeface="Arial"/>
                <a:cs typeface="Arial"/>
              </a:rPr>
              <a:t>(</a:t>
            </a:r>
            <a:r>
              <a:rPr b="1" spc="70" dirty="0">
                <a:latin typeface="Arial"/>
                <a:cs typeface="Arial"/>
              </a:rPr>
              <a:t>1970</a:t>
            </a:r>
            <a:r>
              <a:rPr b="1" spc="80" dirty="0">
                <a:latin typeface="Arial"/>
                <a:cs typeface="Arial"/>
              </a:rPr>
              <a:t>~</a:t>
            </a:r>
            <a:r>
              <a:rPr b="1" spc="95" dirty="0">
                <a:latin typeface="Arial"/>
                <a:cs typeface="Arial"/>
              </a:rPr>
              <a:t>19</a:t>
            </a:r>
            <a:r>
              <a:rPr b="1" spc="80" dirty="0">
                <a:latin typeface="Arial"/>
                <a:cs typeface="Arial"/>
              </a:rPr>
              <a:t>8</a:t>
            </a:r>
            <a:r>
              <a:rPr b="1" spc="90" dirty="0">
                <a:latin typeface="Arial"/>
                <a:cs typeface="Arial"/>
              </a:rPr>
              <a:t>0</a:t>
            </a:r>
            <a:r>
              <a:rPr b="1" spc="-80" dirty="0">
                <a:latin typeface="나눔고딕"/>
                <a:cs typeface="나눔고딕"/>
              </a:rPr>
              <a:t>년대</a:t>
            </a:r>
            <a:r>
              <a:rPr b="1" spc="5" dirty="0">
                <a:latin typeface="Arial"/>
                <a:cs typeface="Arial"/>
              </a:rPr>
              <a:t>)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1080"/>
              </a:spcBef>
              <a:tabLst>
                <a:tab pos="354965" algn="l"/>
              </a:tabLst>
            </a:pPr>
            <a:r>
              <a:rPr dirty="0">
                <a:solidFill>
                  <a:srgbClr val="0070C0"/>
                </a:solidFill>
                <a:latin typeface="Wingdings"/>
                <a:cs typeface="Wingdings"/>
              </a:rPr>
              <a:t></a:t>
            </a:r>
            <a:r>
              <a:rPr dirty="0">
                <a:solidFill>
                  <a:srgbClr val="0070C0"/>
                </a:solidFill>
                <a:latin typeface="Times New Roman"/>
                <a:cs typeface="Times New Roman"/>
              </a:rPr>
              <a:t>	</a:t>
            </a:r>
            <a:r>
              <a:rPr b="1" spc="-80" dirty="0">
                <a:latin typeface="나눔고딕"/>
                <a:cs typeface="나눔고딕"/>
              </a:rPr>
              <a:t>클라이언</a:t>
            </a:r>
            <a:r>
              <a:rPr b="1" spc="-70" dirty="0">
                <a:latin typeface="나눔고딕"/>
                <a:cs typeface="나눔고딕"/>
              </a:rPr>
              <a:t>트</a:t>
            </a:r>
            <a:r>
              <a:rPr b="1" spc="-35" dirty="0">
                <a:latin typeface="나눔고딕"/>
                <a:cs typeface="나눔고딕"/>
              </a:rPr>
              <a:t> </a:t>
            </a:r>
            <a:r>
              <a:rPr b="1" spc="-80" dirty="0">
                <a:latin typeface="나눔고딕"/>
                <a:cs typeface="나눔고딕"/>
              </a:rPr>
              <a:t>서버</a:t>
            </a:r>
            <a:r>
              <a:rPr b="1" spc="10" dirty="0">
                <a:latin typeface="Arial"/>
                <a:cs typeface="Arial"/>
              </a:rPr>
              <a:t>(</a:t>
            </a:r>
            <a:r>
              <a:rPr b="1" spc="80" dirty="0">
                <a:latin typeface="Arial"/>
                <a:cs typeface="Arial"/>
              </a:rPr>
              <a:t>1990</a:t>
            </a:r>
            <a:r>
              <a:rPr b="1" spc="-80" dirty="0">
                <a:latin typeface="나눔고딕"/>
                <a:cs typeface="나눔고딕"/>
              </a:rPr>
              <a:t>년대</a:t>
            </a:r>
            <a:r>
              <a:rPr b="1" spc="5" dirty="0">
                <a:latin typeface="Arial"/>
                <a:cs typeface="Arial"/>
              </a:rPr>
              <a:t>)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1080"/>
              </a:spcBef>
              <a:tabLst>
                <a:tab pos="354965" algn="l"/>
              </a:tabLst>
            </a:pPr>
            <a:r>
              <a:rPr dirty="0">
                <a:solidFill>
                  <a:srgbClr val="0070C0"/>
                </a:solidFill>
                <a:latin typeface="Wingdings"/>
                <a:cs typeface="Wingdings"/>
              </a:rPr>
              <a:t></a:t>
            </a:r>
            <a:r>
              <a:rPr dirty="0">
                <a:solidFill>
                  <a:srgbClr val="0070C0"/>
                </a:solidFill>
                <a:latin typeface="Times New Roman"/>
                <a:cs typeface="Times New Roman"/>
              </a:rPr>
              <a:t>	</a:t>
            </a:r>
            <a:r>
              <a:rPr b="1" spc="-70" dirty="0">
                <a:latin typeface="나눔고딕"/>
                <a:cs typeface="나눔고딕"/>
              </a:rPr>
              <a:t>웹</a:t>
            </a:r>
            <a:r>
              <a:rPr b="1" spc="-55" dirty="0">
                <a:latin typeface="나눔고딕"/>
                <a:cs typeface="나눔고딕"/>
              </a:rPr>
              <a:t> </a:t>
            </a:r>
            <a:r>
              <a:rPr b="1" spc="-80" dirty="0">
                <a:latin typeface="나눔고딕"/>
                <a:cs typeface="나눔고딕"/>
              </a:rPr>
              <a:t>기</a:t>
            </a:r>
            <a:r>
              <a:rPr b="1" spc="-70" dirty="0">
                <a:latin typeface="나눔고딕"/>
                <a:cs typeface="나눔고딕"/>
              </a:rPr>
              <a:t>반</a:t>
            </a:r>
            <a:r>
              <a:rPr b="1" spc="-55" dirty="0">
                <a:latin typeface="나눔고딕"/>
                <a:cs typeface="나눔고딕"/>
              </a:rPr>
              <a:t> </a:t>
            </a:r>
            <a:r>
              <a:rPr b="1" spc="-80" dirty="0">
                <a:latin typeface="나눔고딕"/>
                <a:cs typeface="나눔고딕"/>
              </a:rPr>
              <a:t>네트워크컴퓨팅</a:t>
            </a:r>
            <a:r>
              <a:rPr b="1" spc="10" dirty="0">
                <a:latin typeface="Arial"/>
                <a:cs typeface="Arial"/>
              </a:rPr>
              <a:t>(</a:t>
            </a:r>
            <a:r>
              <a:rPr b="1" spc="80" dirty="0">
                <a:latin typeface="Arial"/>
                <a:cs typeface="Arial"/>
              </a:rPr>
              <a:t>2</a:t>
            </a:r>
            <a:r>
              <a:rPr b="1" spc="95" dirty="0">
                <a:latin typeface="Arial"/>
                <a:cs typeface="Arial"/>
              </a:rPr>
              <a:t>0</a:t>
            </a:r>
            <a:r>
              <a:rPr b="1" spc="80" dirty="0">
                <a:latin typeface="Arial"/>
                <a:cs typeface="Arial"/>
              </a:rPr>
              <a:t>0</a:t>
            </a:r>
            <a:r>
              <a:rPr b="1" spc="90" dirty="0">
                <a:latin typeface="Arial"/>
                <a:cs typeface="Arial"/>
              </a:rPr>
              <a:t>0</a:t>
            </a:r>
            <a:r>
              <a:rPr b="1" spc="-80" dirty="0">
                <a:latin typeface="나눔고딕"/>
                <a:cs typeface="나눔고딕"/>
              </a:rPr>
              <a:t>년대</a:t>
            </a:r>
            <a:r>
              <a:rPr b="1" spc="5" dirty="0">
                <a:latin typeface="Arial"/>
                <a:cs typeface="Arial"/>
              </a:rPr>
              <a:t>)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1080"/>
              </a:spcBef>
              <a:tabLst>
                <a:tab pos="354965" algn="l"/>
              </a:tabLst>
            </a:pPr>
            <a:r>
              <a:rPr dirty="0">
                <a:solidFill>
                  <a:srgbClr val="0070C0"/>
                </a:solidFill>
                <a:latin typeface="Wingdings"/>
                <a:cs typeface="Wingdings"/>
              </a:rPr>
              <a:t></a:t>
            </a:r>
            <a:r>
              <a:rPr dirty="0">
                <a:solidFill>
                  <a:srgbClr val="0070C0"/>
                </a:solidFill>
                <a:latin typeface="Times New Roman"/>
                <a:cs typeface="Times New Roman"/>
              </a:rPr>
              <a:t>	</a:t>
            </a:r>
            <a:r>
              <a:rPr b="1" spc="-80" dirty="0">
                <a:latin typeface="나눔고딕"/>
                <a:cs typeface="나눔고딕"/>
              </a:rPr>
              <a:t>클라우</a:t>
            </a:r>
            <a:r>
              <a:rPr b="1" spc="-70" dirty="0">
                <a:latin typeface="나눔고딕"/>
                <a:cs typeface="나눔고딕"/>
              </a:rPr>
              <a:t>드</a:t>
            </a:r>
            <a:r>
              <a:rPr b="1" spc="-45" dirty="0">
                <a:latin typeface="나눔고딕"/>
                <a:cs typeface="나눔고딕"/>
              </a:rPr>
              <a:t> </a:t>
            </a:r>
            <a:r>
              <a:rPr b="1" spc="-80" dirty="0">
                <a:latin typeface="나눔고딕"/>
                <a:cs typeface="나눔고딕"/>
              </a:rPr>
              <a:t>컴퓨팅</a:t>
            </a:r>
            <a:r>
              <a:rPr b="1" spc="10" dirty="0">
                <a:latin typeface="Arial"/>
                <a:cs typeface="Arial"/>
              </a:rPr>
              <a:t>(</a:t>
            </a:r>
            <a:r>
              <a:rPr b="1" spc="80" dirty="0">
                <a:latin typeface="Arial"/>
                <a:cs typeface="Arial"/>
              </a:rPr>
              <a:t>2010</a:t>
            </a:r>
            <a:r>
              <a:rPr b="1" spc="-80" dirty="0">
                <a:latin typeface="나눔고딕"/>
                <a:cs typeface="나눔고딕"/>
              </a:rPr>
              <a:t>년대</a:t>
            </a:r>
            <a:r>
              <a:rPr b="1" spc="5" dirty="0">
                <a:latin typeface="Arial"/>
                <a:cs typeface="Arial"/>
              </a:rPr>
              <a:t>)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F1369-32E5-43CF-9C89-8E27B9D9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83393-BD93-43DD-8528-6785A3ABC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웹서버는 사용자의 요청을 읽어서 웹프로그래밍을 </a:t>
            </a:r>
            <a:r>
              <a:rPr lang="en-US" altLang="ko-KR" dirty="0"/>
              <a:t>(</a:t>
            </a:r>
            <a:r>
              <a:rPr lang="ko-KR" altLang="en-US" dirty="0"/>
              <a:t>파이썬 파일</a:t>
            </a:r>
            <a:r>
              <a:rPr lang="en-US" altLang="ko-KR" dirty="0"/>
              <a:t>)</a:t>
            </a:r>
            <a:r>
              <a:rPr lang="ko-KR" altLang="en-US" dirty="0"/>
              <a:t> 실행하고 결과를 사용자에게 전송하는 프로그램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웹서버를 이용해서 </a:t>
            </a:r>
            <a:r>
              <a:rPr lang="ko-KR" altLang="en-US" dirty="0" err="1"/>
              <a:t>여러개의</a:t>
            </a:r>
            <a:r>
              <a:rPr lang="ko-KR" altLang="en-US" dirty="0"/>
              <a:t> 웹프로그래밍을 동시에 실행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AA0EE9-60E5-4818-8643-F921E7D9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7186613" cy="3649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548F6-B35F-44CA-9EB2-63F94F3008F4}"/>
              </a:ext>
            </a:extLst>
          </p:cNvPr>
          <p:cNvSpPr txBox="1"/>
          <p:nvPr/>
        </p:nvSpPr>
        <p:spPr>
          <a:xfrm>
            <a:off x="6172200" y="3167390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게시판 웹프로그램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27E7A2-2AF1-4FE3-850C-65DE2E2E5D5F}"/>
              </a:ext>
            </a:extLst>
          </p:cNvPr>
          <p:cNvSpPr txBox="1"/>
          <p:nvPr/>
        </p:nvSpPr>
        <p:spPr>
          <a:xfrm>
            <a:off x="6172200" y="4561202"/>
            <a:ext cx="13035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자료실 웹프로그램</a:t>
            </a:r>
          </a:p>
        </p:txBody>
      </p:sp>
    </p:spTree>
    <p:extLst>
      <p:ext uri="{BB962C8B-B14F-4D97-AF65-F5344CB8AC3E}">
        <p14:creationId xmlns:p14="http://schemas.microsoft.com/office/powerpoint/2010/main" val="2915522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FD9AB-D14B-4CF8-A25E-950A6CB5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F18B1-1861-4CD6-8943-01353F1A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906000" cy="29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FD9AB-D14B-4CF8-A25E-950A6CB5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5EBA9D-8ED7-42D5-9B26-A7A5F2482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10107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http://nginx.org/en/download.html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nginx</a:t>
            </a:r>
            <a:r>
              <a:rPr lang="en-US" altLang="ko-KR" dirty="0"/>
              <a:t>/Windows-1.20.1 </a:t>
            </a:r>
            <a:r>
              <a:rPr lang="ko-KR" altLang="en-US" dirty="0"/>
              <a:t>클릭해서 파일 </a:t>
            </a:r>
            <a:r>
              <a:rPr lang="en-US" altLang="ko-KR" dirty="0"/>
              <a:t>nginx-1.20.1.zip </a:t>
            </a:r>
            <a:r>
              <a:rPr lang="ko-KR" altLang="en-US" dirty="0"/>
              <a:t>다운로드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E605A-092A-473C-A63E-DD4A700D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1" y="1600200"/>
            <a:ext cx="6639528" cy="49530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8F063D9-32A1-4AAC-90B8-BBC92558183E}"/>
              </a:ext>
            </a:extLst>
          </p:cNvPr>
          <p:cNvSpPr/>
          <p:nvPr/>
        </p:nvSpPr>
        <p:spPr>
          <a:xfrm>
            <a:off x="2514600" y="2616375"/>
            <a:ext cx="914400" cy="2792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23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FD9AB-D14B-4CF8-A25E-950A6CB5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741CAB-CF3E-4442-B4CD-8A246C2E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C:\ai\cloud\workspace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C:\ai\cloud\workspace </a:t>
            </a:r>
            <a:r>
              <a:rPr lang="ko-KR" altLang="en-US" dirty="0"/>
              <a:t>폴더에 </a:t>
            </a:r>
            <a:r>
              <a:rPr lang="en-US" altLang="ko-KR" dirty="0"/>
              <a:t>nginx-1.20.1.zip </a:t>
            </a:r>
            <a:r>
              <a:rPr lang="ko-KR" altLang="en-US" dirty="0"/>
              <a:t>파일 복사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903DC8-C9CB-403A-8DA7-BBC84D27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81200"/>
            <a:ext cx="6737427" cy="230165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46D2425-2C7D-4680-8363-D19B0409012D}"/>
              </a:ext>
            </a:extLst>
          </p:cNvPr>
          <p:cNvSpPr/>
          <p:nvPr/>
        </p:nvSpPr>
        <p:spPr>
          <a:xfrm>
            <a:off x="1066800" y="2895600"/>
            <a:ext cx="2286000" cy="2792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30FA9B1-B572-49C9-86FB-E8A2DEABA454}"/>
              </a:ext>
            </a:extLst>
          </p:cNvPr>
          <p:cNvSpPr/>
          <p:nvPr/>
        </p:nvSpPr>
        <p:spPr>
          <a:xfrm>
            <a:off x="533400" y="3303562"/>
            <a:ext cx="4495800" cy="2792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84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4EC4DDC-70A7-4C6C-B791-8A07A5D07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56" y="1295400"/>
            <a:ext cx="4410597" cy="4953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16FD9AB-D14B-4CF8-A25E-950A6CB5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741CAB-CF3E-4442-B4CD-8A246C2E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C:\ai\cloud\workspace\nginx-1.20.1.zip </a:t>
            </a:r>
            <a:r>
              <a:rPr lang="ko-KR" altLang="en-US" dirty="0"/>
              <a:t>압축 해제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003ECBF-5263-49A3-BFEB-70E7C5A4937C}"/>
              </a:ext>
            </a:extLst>
          </p:cNvPr>
          <p:cNvSpPr/>
          <p:nvPr/>
        </p:nvSpPr>
        <p:spPr>
          <a:xfrm>
            <a:off x="1330654" y="2743200"/>
            <a:ext cx="1447800" cy="1524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904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FD9AB-D14B-4CF8-A25E-950A6CB5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741CAB-CF3E-4442-B4CD-8A246C2E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C:\ai\cloud\workspace\nginx-1.20.1 </a:t>
            </a:r>
            <a:r>
              <a:rPr lang="ko-KR" altLang="en-US" dirty="0"/>
              <a:t>폴더 이름을 </a:t>
            </a:r>
            <a:r>
              <a:rPr lang="en-US" altLang="ko-KR" dirty="0"/>
              <a:t>C:\ai\cloud\workspace\nginx 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DB3091-C18C-4981-9142-1651BF40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05168"/>
            <a:ext cx="4121272" cy="259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8E051E-5AF4-45AC-BD32-DD97EA2A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380" y="1752600"/>
            <a:ext cx="4045820" cy="254336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5BB665-A914-44F4-9C05-8602A20083FE}"/>
              </a:ext>
            </a:extLst>
          </p:cNvPr>
          <p:cNvSpPr/>
          <p:nvPr/>
        </p:nvSpPr>
        <p:spPr>
          <a:xfrm>
            <a:off x="186229" y="2844408"/>
            <a:ext cx="1337771" cy="2035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477E52-0757-4121-BC7E-3AF5598D7299}"/>
              </a:ext>
            </a:extLst>
          </p:cNvPr>
          <p:cNvSpPr/>
          <p:nvPr/>
        </p:nvSpPr>
        <p:spPr>
          <a:xfrm>
            <a:off x="4793380" y="2898772"/>
            <a:ext cx="1337771" cy="14922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B391E0F-407F-4AB6-85E0-F0D535879432}"/>
              </a:ext>
            </a:extLst>
          </p:cNvPr>
          <p:cNvSpPr/>
          <p:nvPr/>
        </p:nvSpPr>
        <p:spPr>
          <a:xfrm>
            <a:off x="3733800" y="2819400"/>
            <a:ext cx="921620" cy="4321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C38DA-88B3-44D2-B343-D6B1EE87CC87}"/>
              </a:ext>
            </a:extLst>
          </p:cNvPr>
          <p:cNvSpPr txBox="1"/>
          <p:nvPr/>
        </p:nvSpPr>
        <p:spPr>
          <a:xfrm>
            <a:off x="3429000" y="331923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폴더 이름 수정</a:t>
            </a:r>
          </a:p>
        </p:txBody>
      </p:sp>
    </p:spTree>
    <p:extLst>
      <p:ext uri="{BB962C8B-B14F-4D97-AF65-F5344CB8AC3E}">
        <p14:creationId xmlns:p14="http://schemas.microsoft.com/office/powerpoint/2010/main" val="1584676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A02E1-6B5A-4F48-BF11-63391576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10AB2-0D19-4A4C-A65C-4EE88946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플라스크 웹 프로그래밍을 실행하기 위한 파이썬 설치</a:t>
            </a:r>
          </a:p>
        </p:txBody>
      </p:sp>
    </p:spTree>
    <p:extLst>
      <p:ext uri="{BB962C8B-B14F-4D97-AF65-F5344CB8AC3E}">
        <p14:creationId xmlns:p14="http://schemas.microsoft.com/office/powerpoint/2010/main" val="2099921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6FCB21-A4F3-4E29-B46F-6334651D1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25" b="79630"/>
          <a:stretch/>
        </p:blipFill>
        <p:spPr>
          <a:xfrm>
            <a:off x="412095" y="826937"/>
            <a:ext cx="5915025" cy="1309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D01E8A-CCF0-4FF3-8D0F-3A3F96D77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67"/>
          <a:stretch/>
        </p:blipFill>
        <p:spPr>
          <a:xfrm>
            <a:off x="423713" y="6060916"/>
            <a:ext cx="8477250" cy="5679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4EC2BE-58B0-49CF-AA98-EB82F0598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21659"/>
            <a:ext cx="9499018" cy="293614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E8CE27-3AB8-4A43-82AF-78358BDA1A68}"/>
              </a:ext>
            </a:extLst>
          </p:cNvPr>
          <p:cNvSpPr/>
          <p:nvPr/>
        </p:nvSpPr>
        <p:spPr>
          <a:xfrm>
            <a:off x="1676399" y="4114800"/>
            <a:ext cx="1524001" cy="427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398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55B42E5-D154-4A9A-AF49-699407DE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6343650" cy="390525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28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D63854B-C933-4FB8-8A71-C77175D49AED}"/>
              </a:ext>
            </a:extLst>
          </p:cNvPr>
          <p:cNvSpPr/>
          <p:nvPr/>
        </p:nvSpPr>
        <p:spPr>
          <a:xfrm>
            <a:off x="2772792" y="3581400"/>
            <a:ext cx="3505200" cy="609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EC7A7F0-F9A8-4F4A-B99F-641FB3A2B443}"/>
              </a:ext>
            </a:extLst>
          </p:cNvPr>
          <p:cNvSpPr/>
          <p:nvPr/>
        </p:nvSpPr>
        <p:spPr>
          <a:xfrm>
            <a:off x="2667000" y="4785712"/>
            <a:ext cx="3505200" cy="41493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129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29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CC0E3C-5823-4EC6-BEA6-B8ED8865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4" y="1476375"/>
            <a:ext cx="6343650" cy="390525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D79399-0F0F-4184-9BA7-E8B75E83F567}"/>
              </a:ext>
            </a:extLst>
          </p:cNvPr>
          <p:cNvSpPr/>
          <p:nvPr/>
        </p:nvSpPr>
        <p:spPr>
          <a:xfrm>
            <a:off x="4343400" y="4038601"/>
            <a:ext cx="2621280" cy="381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1BE6015-EBCB-445A-9C0D-79DDB97AC974}"/>
              </a:ext>
            </a:extLst>
          </p:cNvPr>
          <p:cNvSpPr/>
          <p:nvPr/>
        </p:nvSpPr>
        <p:spPr>
          <a:xfrm>
            <a:off x="6248400" y="4953000"/>
            <a:ext cx="944880" cy="381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763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191525"/>
            <a:ext cx="24917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95" dirty="0" err="1">
                <a:latin typeface="나눔고딕"/>
                <a:cs typeface="나눔고딕"/>
              </a:rPr>
              <a:t>클라우드컴퓨팅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045A8B-F18A-4665-A53A-FB7E469EC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인터넷기반 컴퓨팅의 일종으로 정보를 자신의 컴퓨터가 아닌 인터넷에 연결된 다른 컴퓨터로 처리하는 기술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30CAC-D8F5-49A6-A7F4-813FDA8A4B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4106EA-C0BB-4469-A644-9AA7691F6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5568077" cy="367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94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FA31C3-678D-4C26-A040-15460E11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76375"/>
            <a:ext cx="6343650" cy="39052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5ED6EAB-B33E-4CC5-B0F9-8C5BF0558A28}"/>
              </a:ext>
            </a:extLst>
          </p:cNvPr>
          <p:cNvSpPr/>
          <p:nvPr/>
        </p:nvSpPr>
        <p:spPr>
          <a:xfrm>
            <a:off x="2819400" y="2133600"/>
            <a:ext cx="2621280" cy="3048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F37929C-6A47-465D-B624-662910CAB9A3}"/>
              </a:ext>
            </a:extLst>
          </p:cNvPr>
          <p:cNvSpPr/>
          <p:nvPr/>
        </p:nvSpPr>
        <p:spPr>
          <a:xfrm>
            <a:off x="5562600" y="4953000"/>
            <a:ext cx="1097280" cy="381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201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1ECA1E-6831-4BCB-AA7B-7E46D86D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476375"/>
            <a:ext cx="63436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87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F2CFDB-1E87-46A0-BE2D-832716591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76375"/>
            <a:ext cx="6343650" cy="39052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3C49067-17C7-4234-BD68-07287CFD632D}"/>
              </a:ext>
            </a:extLst>
          </p:cNvPr>
          <p:cNvSpPr/>
          <p:nvPr/>
        </p:nvSpPr>
        <p:spPr>
          <a:xfrm>
            <a:off x="6689731" y="4953000"/>
            <a:ext cx="1097280" cy="381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115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72FA59-3FA8-4F4E-96DF-7D397D9F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23" y="1091104"/>
            <a:ext cx="7510401" cy="5458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527AAB-2A9C-4664-8823-3BC98F097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33"/>
          <a:stretch/>
        </p:blipFill>
        <p:spPr>
          <a:xfrm>
            <a:off x="990600" y="2133601"/>
            <a:ext cx="8382000" cy="52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02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환경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073CE9-7650-4CB8-8BB8-D0756994C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1" y="885493"/>
            <a:ext cx="5283664" cy="57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45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환경 폴더 생성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67ED51B-9116-4796-8E05-8320D20F9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가상 환경이 저장되는 폴더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E13023-F525-40BE-9BCF-8277FF2F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9906000" cy="38452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DD6BAA-F895-4FEA-8240-1A118CC56C2A}"/>
              </a:ext>
            </a:extLst>
          </p:cNvPr>
          <p:cNvSpPr/>
          <p:nvPr/>
        </p:nvSpPr>
        <p:spPr>
          <a:xfrm>
            <a:off x="2209800" y="1981200"/>
            <a:ext cx="3505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EF5617-8EB9-4786-9C05-E70059216F56}"/>
              </a:ext>
            </a:extLst>
          </p:cNvPr>
          <p:cNvSpPr/>
          <p:nvPr/>
        </p:nvSpPr>
        <p:spPr>
          <a:xfrm>
            <a:off x="3200400" y="2590800"/>
            <a:ext cx="1752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709287-E075-4351-9C28-876BE594E5EE}"/>
              </a:ext>
            </a:extLst>
          </p:cNvPr>
          <p:cNvSpPr/>
          <p:nvPr/>
        </p:nvSpPr>
        <p:spPr>
          <a:xfrm>
            <a:off x="3200400" y="3258607"/>
            <a:ext cx="1752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08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9AEE52-B728-4196-B98F-926EF770F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22" b="33975"/>
          <a:stretch/>
        </p:blipFill>
        <p:spPr>
          <a:xfrm>
            <a:off x="152400" y="4191000"/>
            <a:ext cx="9144000" cy="838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5B707C-967B-4A44-8C6B-C92B56451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7" y="1143000"/>
            <a:ext cx="8789956" cy="2362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FC6C07-AC04-450E-84A9-C6767D49C070}"/>
              </a:ext>
            </a:extLst>
          </p:cNvPr>
          <p:cNvSpPr/>
          <p:nvPr/>
        </p:nvSpPr>
        <p:spPr>
          <a:xfrm>
            <a:off x="3733800" y="1676400"/>
            <a:ext cx="3124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747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진입하기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FFEBE-9642-443A-825F-3388B1999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72" b="59607"/>
          <a:stretch/>
        </p:blipFill>
        <p:spPr>
          <a:xfrm>
            <a:off x="228600" y="990600"/>
            <a:ext cx="9144000" cy="838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DA7590-3A0C-451D-AA43-92BE7ED91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422" b="1960"/>
          <a:stretch/>
        </p:blipFill>
        <p:spPr>
          <a:xfrm>
            <a:off x="304800" y="6029177"/>
            <a:ext cx="9144000" cy="68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56F4E5-1E78-4FF7-AA1D-45C7C9A0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3" y="1758711"/>
            <a:ext cx="9296400" cy="17845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6E41C7-A897-45A6-BC0E-046748EFC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883462"/>
            <a:ext cx="9296402" cy="17845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816B9D-CB29-4580-9FC7-5FDB72915D11}"/>
              </a:ext>
            </a:extLst>
          </p:cNvPr>
          <p:cNvSpPr/>
          <p:nvPr/>
        </p:nvSpPr>
        <p:spPr>
          <a:xfrm>
            <a:off x="3886200" y="2305006"/>
            <a:ext cx="3124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86B157-0ADB-4288-85E5-82EC4150966E}"/>
              </a:ext>
            </a:extLst>
          </p:cNvPr>
          <p:cNvSpPr/>
          <p:nvPr/>
        </p:nvSpPr>
        <p:spPr>
          <a:xfrm>
            <a:off x="6278470" y="2918300"/>
            <a:ext cx="111293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459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가상환경에서 벗어나기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49D733-F384-449D-912E-8662C777A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5" b="58627"/>
          <a:stretch/>
        </p:blipFill>
        <p:spPr>
          <a:xfrm>
            <a:off x="164798" y="1066800"/>
            <a:ext cx="9144000" cy="60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230F8D-AB38-4BEC-A557-E9F9AA9A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53"/>
          <a:stretch/>
        </p:blipFill>
        <p:spPr>
          <a:xfrm>
            <a:off x="342" y="4038600"/>
            <a:ext cx="9144000" cy="9530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66A8AC-3AF5-4096-BE78-36E8233B5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080260"/>
            <a:ext cx="9906000" cy="17830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4064C27-BC21-43B1-9699-473389D65272}"/>
              </a:ext>
            </a:extLst>
          </p:cNvPr>
          <p:cNvSpPr/>
          <p:nvPr/>
        </p:nvSpPr>
        <p:spPr>
          <a:xfrm>
            <a:off x="7620000" y="2590800"/>
            <a:ext cx="1828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4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</a:t>
            </a:r>
            <a:r>
              <a:rPr lang="en-US" altLang="ko-KR" dirty="0"/>
              <a:t>PATH </a:t>
            </a:r>
            <a:r>
              <a:rPr lang="ko-KR" altLang="en-US" dirty="0"/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11BBFE-0ED8-4CA6-A4BB-0DB955871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72"/>
          <a:stretch/>
        </p:blipFill>
        <p:spPr>
          <a:xfrm>
            <a:off x="228600" y="1600200"/>
            <a:ext cx="9144000" cy="401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7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228600"/>
            <a:ext cx="24917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95" dirty="0" err="1">
                <a:latin typeface="나눔고딕"/>
                <a:cs typeface="나눔고딕"/>
              </a:rPr>
              <a:t>클라우드컴퓨팅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058918"/>
            <a:ext cx="25876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0070C0"/>
                </a:solidFill>
                <a:latin typeface="Wingdings"/>
                <a:cs typeface="Wingdings"/>
              </a:rPr>
              <a:t></a:t>
            </a:r>
            <a:r>
              <a:rPr sz="24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29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spc="-95" dirty="0">
                <a:latin typeface="나눔고딕"/>
                <a:cs typeface="나눔고딕"/>
              </a:rPr>
              <a:t>클라우드스토리지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1869417"/>
            <a:ext cx="3785615" cy="1658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7600" y="1828800"/>
            <a:ext cx="5364479" cy="3688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30CAC-D8F5-49A6-A7F4-813FDA8A4B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</a:t>
            </a:r>
            <a:r>
              <a:rPr lang="en-US" altLang="ko-KR" dirty="0"/>
              <a:t>PATH </a:t>
            </a:r>
            <a:r>
              <a:rPr lang="ko-KR" altLang="en-US" dirty="0"/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2E291-28E7-47B6-9911-CDFB3DEF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25331"/>
            <a:ext cx="6781800" cy="58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74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</a:t>
            </a:r>
            <a:r>
              <a:rPr lang="en-US" altLang="ko-KR" dirty="0"/>
              <a:t>PATH </a:t>
            </a:r>
            <a:r>
              <a:rPr lang="ko-KR" altLang="en-US" dirty="0"/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711CD5-80BA-4711-9CF7-9AA50D74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70" y="1148716"/>
            <a:ext cx="5886450" cy="557212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130B669-36B5-45D9-A3A5-604909255039}"/>
              </a:ext>
            </a:extLst>
          </p:cNvPr>
          <p:cNvSpPr/>
          <p:nvPr/>
        </p:nvSpPr>
        <p:spPr>
          <a:xfrm>
            <a:off x="990600" y="4267201"/>
            <a:ext cx="3733800" cy="39234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CC35F1-EF23-4B33-B78C-B85FA59AD8B8}"/>
              </a:ext>
            </a:extLst>
          </p:cNvPr>
          <p:cNvSpPr/>
          <p:nvPr/>
        </p:nvSpPr>
        <p:spPr>
          <a:xfrm>
            <a:off x="2971800" y="4855918"/>
            <a:ext cx="990600" cy="39234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12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93" y="116371"/>
            <a:ext cx="8915400" cy="443629"/>
          </a:xfrm>
        </p:spPr>
        <p:txBody>
          <a:bodyPr/>
          <a:lstStyle/>
          <a:p>
            <a:r>
              <a:rPr lang="ko-KR" altLang="en-US" dirty="0"/>
              <a:t>가상환경 </a:t>
            </a:r>
            <a:r>
              <a:rPr lang="en-US" altLang="ko-KR" dirty="0"/>
              <a:t>PATH </a:t>
            </a:r>
            <a:r>
              <a:rPr lang="ko-KR" altLang="en-US" dirty="0"/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CC3EB6-9B5F-4372-BCBD-87C5FA5B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58572"/>
            <a:ext cx="572932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38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</a:t>
            </a:r>
            <a:r>
              <a:rPr lang="en-US" altLang="ko-KR" dirty="0"/>
              <a:t>PATH </a:t>
            </a:r>
            <a:r>
              <a:rPr lang="ko-KR" altLang="en-US" dirty="0"/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AC44A2-F449-46AC-B938-B8A3BDEB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5" y="836502"/>
            <a:ext cx="4946827" cy="544019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9B35B80-3CC6-4BF8-B082-F5F6B2A6449D}"/>
              </a:ext>
            </a:extLst>
          </p:cNvPr>
          <p:cNvSpPr/>
          <p:nvPr/>
        </p:nvSpPr>
        <p:spPr>
          <a:xfrm>
            <a:off x="381000" y="5257800"/>
            <a:ext cx="3733800" cy="39234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5C42CFA-FFC9-40A5-B890-EA087000ADDF}"/>
              </a:ext>
            </a:extLst>
          </p:cNvPr>
          <p:cNvSpPr/>
          <p:nvPr/>
        </p:nvSpPr>
        <p:spPr>
          <a:xfrm>
            <a:off x="3352800" y="5748113"/>
            <a:ext cx="914400" cy="39234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72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</a:t>
            </a:r>
            <a:r>
              <a:rPr lang="en-US" altLang="ko-KR" dirty="0"/>
              <a:t>PATH </a:t>
            </a:r>
            <a:r>
              <a:rPr lang="ko-KR" altLang="en-US" dirty="0"/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C2B86F-EA22-4FA9-8B6E-C4EB7491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77240"/>
            <a:ext cx="5985748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2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루트 디렉토리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616D9-CA4A-4C52-B067-BA1FB942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17"/>
            <a:ext cx="9906000" cy="42645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E9ADB80-03C1-4AE4-953B-B4BD9F94AB6C}"/>
              </a:ext>
            </a:extLst>
          </p:cNvPr>
          <p:cNvSpPr/>
          <p:nvPr/>
        </p:nvSpPr>
        <p:spPr>
          <a:xfrm>
            <a:off x="3429000" y="2819400"/>
            <a:ext cx="4419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14E7D0-B176-4461-91FD-5FCA79C2B68B}"/>
              </a:ext>
            </a:extLst>
          </p:cNvPr>
          <p:cNvSpPr/>
          <p:nvPr/>
        </p:nvSpPr>
        <p:spPr>
          <a:xfrm>
            <a:off x="3733800" y="3662067"/>
            <a:ext cx="4419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615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환경 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711B2D-E633-4B6C-8FDF-62C41DB28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906000" cy="27106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F61222-712F-4241-BB37-6614C9D42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9570"/>
            <a:ext cx="9906000" cy="18583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E716062-ABEF-4619-A7F0-35C8210AF422}"/>
              </a:ext>
            </a:extLst>
          </p:cNvPr>
          <p:cNvSpPr/>
          <p:nvPr/>
        </p:nvSpPr>
        <p:spPr>
          <a:xfrm>
            <a:off x="2362200" y="1295400"/>
            <a:ext cx="4419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E341FB-5767-4C89-83B0-C6D9D38511CC}"/>
              </a:ext>
            </a:extLst>
          </p:cNvPr>
          <p:cNvSpPr/>
          <p:nvPr/>
        </p:nvSpPr>
        <p:spPr>
          <a:xfrm>
            <a:off x="3886200" y="1878401"/>
            <a:ext cx="1447800" cy="331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872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가상환경에서 플라스크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4F766-3DD4-4EFA-8A4C-85C044AF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0034"/>
            <a:ext cx="9906000" cy="25579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B7696E-B313-43C2-B953-9C4D3C24BC05}"/>
              </a:ext>
            </a:extLst>
          </p:cNvPr>
          <p:cNvSpPr/>
          <p:nvPr/>
        </p:nvSpPr>
        <p:spPr>
          <a:xfrm>
            <a:off x="5257800" y="2362200"/>
            <a:ext cx="1981200" cy="331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932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waitress </a:t>
            </a:r>
            <a:r>
              <a:rPr lang="ko-KR" altLang="en-US" dirty="0"/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44EC0-1569-4C18-A464-3D50EB1D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0"/>
            <a:ext cx="9906000" cy="29718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E80F18D-3B7E-434D-BDAF-C8C6AF42F245}"/>
              </a:ext>
            </a:extLst>
          </p:cNvPr>
          <p:cNvSpPr/>
          <p:nvPr/>
        </p:nvSpPr>
        <p:spPr>
          <a:xfrm>
            <a:off x="5638800" y="2438400"/>
            <a:ext cx="2590800" cy="331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95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디렉토리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375F38-AD83-4A16-BEAA-75E8B9EF3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0"/>
            <a:ext cx="9906000" cy="2971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6BF213-76F3-4818-BFAC-AE7ECB8BB17C}"/>
              </a:ext>
            </a:extLst>
          </p:cNvPr>
          <p:cNvSpPr/>
          <p:nvPr/>
        </p:nvSpPr>
        <p:spPr>
          <a:xfrm>
            <a:off x="5562600" y="2971800"/>
            <a:ext cx="2286000" cy="331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142" y="228600"/>
            <a:ext cx="24917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95" dirty="0" err="1">
                <a:latin typeface="나눔고딕"/>
                <a:cs typeface="나눔고딕"/>
              </a:rPr>
              <a:t>클라우드컴퓨팅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9291" y="1283132"/>
            <a:ext cx="92329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0070C0"/>
                </a:solidFill>
                <a:latin typeface="Wingdings"/>
                <a:cs typeface="Wingdings"/>
              </a:rPr>
              <a:t></a:t>
            </a:r>
            <a:r>
              <a:rPr sz="24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29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spc="-95" dirty="0">
                <a:latin typeface="나눔고딕"/>
                <a:cs typeface="나눔고딕"/>
              </a:rPr>
              <a:t>정의</a:t>
            </a:r>
            <a:endParaRPr sz="2400">
              <a:latin typeface="나눔고딕"/>
              <a:cs typeface="나눔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2628" y="2421636"/>
            <a:ext cx="9000743" cy="3166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47A72C-DCEE-4576-9359-5706E9F2F2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8EA472-657E-4B5D-AECB-983BF04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30516"/>
            <a:ext cx="9144000" cy="359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21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05AC25-7406-4303-90E6-9F16CE395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703"/>
          <a:stretch/>
        </p:blipFill>
        <p:spPr>
          <a:xfrm>
            <a:off x="228600" y="908758"/>
            <a:ext cx="8601429" cy="1734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B87281-5ADB-40A1-9898-77022876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8101"/>
            <a:ext cx="4953000" cy="317457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2AAFB35-417F-48D2-B5C6-037A533A8B64}"/>
              </a:ext>
            </a:extLst>
          </p:cNvPr>
          <p:cNvSpPr/>
          <p:nvPr/>
        </p:nvSpPr>
        <p:spPr>
          <a:xfrm>
            <a:off x="4058920" y="4953000"/>
            <a:ext cx="1371600" cy="762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0111A-551B-4CD5-A531-893656118A4F}"/>
              </a:ext>
            </a:extLst>
          </p:cNvPr>
          <p:cNvSpPr txBox="1"/>
          <p:nvPr/>
        </p:nvSpPr>
        <p:spPr>
          <a:xfrm>
            <a:off x="914400" y="6017180"/>
            <a:ext cx="784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https://www.jetbrains.com/ko-kr/pycharm/download/#section=windows</a:t>
            </a:r>
          </a:p>
        </p:txBody>
      </p:sp>
    </p:spTree>
    <p:extLst>
      <p:ext uri="{BB962C8B-B14F-4D97-AF65-F5344CB8AC3E}">
        <p14:creationId xmlns:p14="http://schemas.microsoft.com/office/powerpoint/2010/main" val="2759510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97D045-9B4C-4186-8B33-BF1A6425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7"/>
          <a:stretch/>
        </p:blipFill>
        <p:spPr>
          <a:xfrm>
            <a:off x="444005" y="925787"/>
            <a:ext cx="7937995" cy="52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01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149975"/>
            <a:ext cx="414338" cy="149225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C30E0C-C87A-4B92-B5DD-00D90F8B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5359"/>
            <a:ext cx="9144000" cy="11503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F8DBC6-5553-4639-A975-CD03B500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33600"/>
            <a:ext cx="5334000" cy="41833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26EA98D-7D13-4376-A05F-4C2FB2A7D43F}"/>
              </a:ext>
            </a:extLst>
          </p:cNvPr>
          <p:cNvSpPr/>
          <p:nvPr/>
        </p:nvSpPr>
        <p:spPr>
          <a:xfrm>
            <a:off x="838200" y="3101358"/>
            <a:ext cx="1371600" cy="228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E26B6E-791D-4CD2-8D47-33042ECC6AE3}"/>
              </a:ext>
            </a:extLst>
          </p:cNvPr>
          <p:cNvSpPr/>
          <p:nvPr/>
        </p:nvSpPr>
        <p:spPr>
          <a:xfrm>
            <a:off x="2362200" y="2644158"/>
            <a:ext cx="1981200" cy="381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275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ADC5DB-47C5-4355-BAC8-BA30AAB3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9200"/>
            <a:ext cx="5732324" cy="44958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E2B03FB-C9E2-4E76-A74A-FA4345C6D994}"/>
              </a:ext>
            </a:extLst>
          </p:cNvPr>
          <p:cNvSpPr/>
          <p:nvPr/>
        </p:nvSpPr>
        <p:spPr>
          <a:xfrm>
            <a:off x="533400" y="1981200"/>
            <a:ext cx="1802224" cy="3810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3FE0213-E144-4E6C-94FB-0339FF342AAA}"/>
              </a:ext>
            </a:extLst>
          </p:cNvPr>
          <p:cNvSpPr/>
          <p:nvPr/>
        </p:nvSpPr>
        <p:spPr>
          <a:xfrm>
            <a:off x="3886200" y="3170298"/>
            <a:ext cx="811624" cy="838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92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F2EB76D-12FF-48DD-A112-519B64D3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c:\ai\cloud\workspace\flask_project\hello_flask </a:t>
            </a:r>
            <a:r>
              <a:rPr lang="ko-KR" altLang="en-US" dirty="0"/>
              <a:t>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6940DC-1C68-4743-AA3E-C0E0F0A3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5715000" cy="431046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F0D109-0103-49C1-9891-6549C13A265D}"/>
              </a:ext>
            </a:extLst>
          </p:cNvPr>
          <p:cNvSpPr/>
          <p:nvPr/>
        </p:nvSpPr>
        <p:spPr>
          <a:xfrm>
            <a:off x="1828800" y="2743200"/>
            <a:ext cx="2895600" cy="9144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292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44267F-C88B-4C71-ACD9-BB6C88AF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22880"/>
            <a:ext cx="8652057" cy="48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3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2FA99F-94CD-4D5C-92D8-20E387E8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1041730"/>
            <a:ext cx="8382000" cy="4662034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D26509-A028-4782-89EB-80ACF5A9A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91"/>
          <a:stretch/>
        </p:blipFill>
        <p:spPr>
          <a:xfrm>
            <a:off x="369163" y="5777144"/>
            <a:ext cx="9144000" cy="70267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A31C114-8B24-4A99-9DD9-ECAC85C507B9}"/>
              </a:ext>
            </a:extLst>
          </p:cNvPr>
          <p:cNvSpPr/>
          <p:nvPr/>
        </p:nvSpPr>
        <p:spPr>
          <a:xfrm>
            <a:off x="533400" y="1752600"/>
            <a:ext cx="1802224" cy="3048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4CE7E1-5563-43DC-ADF6-157B8CF0080A}"/>
              </a:ext>
            </a:extLst>
          </p:cNvPr>
          <p:cNvSpPr/>
          <p:nvPr/>
        </p:nvSpPr>
        <p:spPr>
          <a:xfrm>
            <a:off x="1434512" y="3537682"/>
            <a:ext cx="1802224" cy="228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58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AF9003-5F0E-4562-98A8-9CF8CE04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24"/>
          <a:stretch/>
        </p:blipFill>
        <p:spPr>
          <a:xfrm>
            <a:off x="533400" y="1055546"/>
            <a:ext cx="9144000" cy="18280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76BDEE-9F24-40AB-8ACC-7AA38E0D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48001"/>
            <a:ext cx="4567238" cy="318682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926CE3-61DF-47F7-BDD6-73C2A0246064}"/>
              </a:ext>
            </a:extLst>
          </p:cNvPr>
          <p:cNvSpPr/>
          <p:nvPr/>
        </p:nvSpPr>
        <p:spPr>
          <a:xfrm>
            <a:off x="678402" y="4038600"/>
            <a:ext cx="1802224" cy="3048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125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6203C9-BF62-43D1-8F69-61888CBC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2" y="880987"/>
            <a:ext cx="7529513" cy="539427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59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F699DA-CA6F-456E-9017-6453498A7E72}"/>
              </a:ext>
            </a:extLst>
          </p:cNvPr>
          <p:cNvSpPr/>
          <p:nvPr/>
        </p:nvSpPr>
        <p:spPr>
          <a:xfrm>
            <a:off x="302193" y="2286000"/>
            <a:ext cx="1802224" cy="3048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6DCF5BD-E27C-4AEC-B062-2689069AC1C6}"/>
              </a:ext>
            </a:extLst>
          </p:cNvPr>
          <p:cNvSpPr/>
          <p:nvPr/>
        </p:nvSpPr>
        <p:spPr>
          <a:xfrm>
            <a:off x="2104417" y="1600200"/>
            <a:ext cx="1143000" cy="228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8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1" y="328148"/>
            <a:ext cx="24917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95" dirty="0" err="1">
                <a:latin typeface="나눔고딕"/>
                <a:cs typeface="나눔고딕"/>
              </a:rPr>
              <a:t>클라우드컴퓨팅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9291" y="1283132"/>
            <a:ext cx="92329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solidFill>
                  <a:srgbClr val="0070C0"/>
                </a:solidFill>
                <a:latin typeface="Wingdings"/>
                <a:cs typeface="Wingdings"/>
              </a:rPr>
              <a:t></a:t>
            </a:r>
            <a:r>
              <a:rPr sz="24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spc="-29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spc="-95" dirty="0">
                <a:latin typeface="나눔고딕"/>
                <a:cs typeface="나눔고딕"/>
              </a:rPr>
              <a:t>시장</a:t>
            </a:r>
            <a:endParaRPr sz="2400">
              <a:latin typeface="나눔고딕"/>
              <a:cs typeface="나눔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36749" y="2051305"/>
            <a:ext cx="3744467" cy="383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7684" y="5508905"/>
            <a:ext cx="66294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00" spc="-10" dirty="0">
                <a:latin typeface="맑은 고딕"/>
                <a:cs typeface="맑은 고딕"/>
              </a:rPr>
              <a:t>2018</a:t>
            </a:r>
            <a:r>
              <a:rPr sz="900" dirty="0">
                <a:latin typeface="굴림"/>
                <a:cs typeface="굴림"/>
              </a:rPr>
              <a:t>년</a:t>
            </a:r>
            <a:r>
              <a:rPr sz="900" spc="45" dirty="0">
                <a:latin typeface="굴림"/>
                <a:cs typeface="굴림"/>
              </a:rPr>
              <a:t> </a:t>
            </a:r>
            <a:r>
              <a:rPr sz="900" dirty="0">
                <a:latin typeface="굴림"/>
                <a:cs typeface="굴림"/>
              </a:rPr>
              <a:t>기준</a:t>
            </a:r>
            <a:endParaRPr sz="900">
              <a:latin typeface="굴림"/>
              <a:cs typeface="굴림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F44EB-A3EE-40EC-AE1D-EEA5E36012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849D52-2C34-434E-95E8-47C9C23C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35051"/>
            <a:ext cx="6691313" cy="4793776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60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C5CE0A-F38C-42C7-A1CB-42B61A445A3F}"/>
              </a:ext>
            </a:extLst>
          </p:cNvPr>
          <p:cNvSpPr/>
          <p:nvPr/>
        </p:nvSpPr>
        <p:spPr>
          <a:xfrm>
            <a:off x="3048000" y="2286000"/>
            <a:ext cx="4038600" cy="228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D92604-06D0-45BA-96A7-AC528244E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1" r="41833" b="20716"/>
          <a:stretch/>
        </p:blipFill>
        <p:spPr>
          <a:xfrm>
            <a:off x="4191000" y="1330186"/>
            <a:ext cx="531876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952F6F-3CE0-4218-8F26-856F1344F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56" t="4435" r="2628" b="55673"/>
          <a:stretch/>
        </p:blipFill>
        <p:spPr>
          <a:xfrm>
            <a:off x="861078" y="1288774"/>
            <a:ext cx="3329923" cy="31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854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83D70B-B77F-4CF8-8B12-92063E56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3096195"/>
            <a:ext cx="4892675" cy="35052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4BF38B-8C15-4D16-AD69-1E3F67B73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66801"/>
            <a:ext cx="9144000" cy="190530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437F94D-53F3-4CB8-B1BF-7B2B29FD3149}"/>
              </a:ext>
            </a:extLst>
          </p:cNvPr>
          <p:cNvSpPr/>
          <p:nvPr/>
        </p:nvSpPr>
        <p:spPr>
          <a:xfrm>
            <a:off x="5486400" y="3401568"/>
            <a:ext cx="457200" cy="2286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93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FCFCFF-29E9-4A69-B336-3B7D2582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4267200" cy="2932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A3555C-ACE4-4ADF-9A9F-B944BDC8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24000"/>
            <a:ext cx="2971170" cy="43141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65A41B-42B3-4190-829C-69E74BB40DE1}"/>
              </a:ext>
            </a:extLst>
          </p:cNvPr>
          <p:cNvSpPr/>
          <p:nvPr/>
        </p:nvSpPr>
        <p:spPr>
          <a:xfrm>
            <a:off x="161284" y="1485900"/>
            <a:ext cx="1143000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18CB6C-4C32-4561-8342-E27A34D2B2EF}"/>
              </a:ext>
            </a:extLst>
          </p:cNvPr>
          <p:cNvSpPr/>
          <p:nvPr/>
        </p:nvSpPr>
        <p:spPr>
          <a:xfrm>
            <a:off x="1295400" y="2286000"/>
            <a:ext cx="1143000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B3F014-EAE7-41F6-813D-004D5D8D198D}"/>
              </a:ext>
            </a:extLst>
          </p:cNvPr>
          <p:cNvSpPr/>
          <p:nvPr/>
        </p:nvSpPr>
        <p:spPr>
          <a:xfrm>
            <a:off x="4114800" y="2447113"/>
            <a:ext cx="381000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93101B-C0B2-40F2-8044-B8EB5C5C1972}"/>
              </a:ext>
            </a:extLst>
          </p:cNvPr>
          <p:cNvSpPr/>
          <p:nvPr/>
        </p:nvSpPr>
        <p:spPr>
          <a:xfrm>
            <a:off x="5257800" y="2057400"/>
            <a:ext cx="12192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06CE9A-B61D-4BA9-AD8A-EF88C9801293}"/>
              </a:ext>
            </a:extLst>
          </p:cNvPr>
          <p:cNvSpPr/>
          <p:nvPr/>
        </p:nvSpPr>
        <p:spPr>
          <a:xfrm>
            <a:off x="5562600" y="2788431"/>
            <a:ext cx="1219200" cy="259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9959AD-1FED-4827-A049-6F1C78355BA5}"/>
              </a:ext>
            </a:extLst>
          </p:cNvPr>
          <p:cNvSpPr/>
          <p:nvPr/>
        </p:nvSpPr>
        <p:spPr>
          <a:xfrm>
            <a:off x="5791200" y="3245631"/>
            <a:ext cx="1219200" cy="183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85E556-D7C2-4027-9CEF-57F07A1820CD}"/>
              </a:ext>
            </a:extLst>
          </p:cNvPr>
          <p:cNvSpPr/>
          <p:nvPr/>
        </p:nvSpPr>
        <p:spPr>
          <a:xfrm>
            <a:off x="5943600" y="4116293"/>
            <a:ext cx="1219200" cy="183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E4E9E8-D6E3-4B42-9EF2-4742390025B2}"/>
              </a:ext>
            </a:extLst>
          </p:cNvPr>
          <p:cNvSpPr/>
          <p:nvPr/>
        </p:nvSpPr>
        <p:spPr>
          <a:xfrm>
            <a:off x="7086599" y="5615007"/>
            <a:ext cx="532033" cy="183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417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992F46-90A6-489B-9EBC-79314616A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66800"/>
            <a:ext cx="4495800" cy="30897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79831C-746E-4C53-AF7E-CD118476C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825" y="990600"/>
            <a:ext cx="4679950" cy="3352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817576-8182-4DB6-ADFF-7549F9C3F6B0}"/>
              </a:ext>
            </a:extLst>
          </p:cNvPr>
          <p:cNvSpPr/>
          <p:nvPr/>
        </p:nvSpPr>
        <p:spPr>
          <a:xfrm>
            <a:off x="3581399" y="3886200"/>
            <a:ext cx="506413" cy="270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20ACD-F9F0-4648-AB12-08A5E63A52EC}"/>
              </a:ext>
            </a:extLst>
          </p:cNvPr>
          <p:cNvSpPr/>
          <p:nvPr/>
        </p:nvSpPr>
        <p:spPr>
          <a:xfrm>
            <a:off x="8229600" y="4114800"/>
            <a:ext cx="506413" cy="270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715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6F3B0F-8D91-42C5-9D4D-AFB20D80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9" y="889599"/>
            <a:ext cx="6822281" cy="5334000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E25660-7673-42B7-9366-459B1C3936CF}"/>
              </a:ext>
            </a:extLst>
          </p:cNvPr>
          <p:cNvSpPr/>
          <p:nvPr/>
        </p:nvSpPr>
        <p:spPr>
          <a:xfrm>
            <a:off x="381000" y="1600200"/>
            <a:ext cx="1600200" cy="270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968F2A-1845-4225-ADC4-C9E694DB6EAB}"/>
              </a:ext>
            </a:extLst>
          </p:cNvPr>
          <p:cNvSpPr/>
          <p:nvPr/>
        </p:nvSpPr>
        <p:spPr>
          <a:xfrm>
            <a:off x="2133600" y="1735368"/>
            <a:ext cx="2209800" cy="270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0E7A9B-A789-4C46-A84F-97AB93E40D79}"/>
              </a:ext>
            </a:extLst>
          </p:cNvPr>
          <p:cNvSpPr/>
          <p:nvPr/>
        </p:nvSpPr>
        <p:spPr>
          <a:xfrm>
            <a:off x="4267200" y="2064968"/>
            <a:ext cx="2514600" cy="270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580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25A8E4-7E48-42DC-9BE4-B20A0397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52600"/>
            <a:ext cx="4743450" cy="771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F3613-2960-41C6-B745-514F6AA4136C}"/>
              </a:ext>
            </a:extLst>
          </p:cNvPr>
          <p:cNvSpPr txBox="1"/>
          <p:nvPr/>
        </p:nvSpPr>
        <p:spPr>
          <a:xfrm>
            <a:off x="5276850" y="19812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입력하고 </a:t>
            </a:r>
            <a:r>
              <a:rPr lang="ko-KR" altLang="en-US" b="1" dirty="0" err="1">
                <a:solidFill>
                  <a:srgbClr val="FF0000"/>
                </a:solidFill>
              </a:rPr>
              <a:t>엔터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470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AE073A-4947-47A2-B3C5-6E06E7504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3" y="1066800"/>
            <a:ext cx="8153400" cy="45348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E25660-7673-42B7-9366-459B1C3936CF}"/>
              </a:ext>
            </a:extLst>
          </p:cNvPr>
          <p:cNvSpPr/>
          <p:nvPr/>
        </p:nvSpPr>
        <p:spPr>
          <a:xfrm>
            <a:off x="1905000" y="1676400"/>
            <a:ext cx="1600200" cy="270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968F2A-1845-4225-ADC4-C9E694DB6EAB}"/>
              </a:ext>
            </a:extLst>
          </p:cNvPr>
          <p:cNvSpPr/>
          <p:nvPr/>
        </p:nvSpPr>
        <p:spPr>
          <a:xfrm>
            <a:off x="3429000" y="2255247"/>
            <a:ext cx="2209800" cy="270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18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5DB15A-C6B8-4A46-9658-FD02D7E7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839200" cy="49163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AA94C0D-CED7-48F3-BE10-2E5B9640C69B}"/>
              </a:ext>
            </a:extLst>
          </p:cNvPr>
          <p:cNvSpPr/>
          <p:nvPr/>
        </p:nvSpPr>
        <p:spPr>
          <a:xfrm>
            <a:off x="3276600" y="3331852"/>
            <a:ext cx="2895600" cy="270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F32F3-C7A4-48F5-8080-35A7703A669B}"/>
              </a:ext>
            </a:extLst>
          </p:cNvPr>
          <p:cNvSpPr txBox="1"/>
          <p:nvPr/>
        </p:nvSpPr>
        <p:spPr>
          <a:xfrm>
            <a:off x="6248400" y="3244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엔터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47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8382000" cy="4391101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구현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68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C81EAC-DCF4-44A0-A31A-6B50A20B76BF}"/>
              </a:ext>
            </a:extLst>
          </p:cNvPr>
          <p:cNvSpPr/>
          <p:nvPr/>
        </p:nvSpPr>
        <p:spPr>
          <a:xfrm>
            <a:off x="302192" y="914400"/>
            <a:ext cx="9146607" cy="457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FA71F0-253C-462A-B993-681C0133584D}"/>
              </a:ext>
            </a:extLst>
          </p:cNvPr>
          <p:cNvSpPr txBox="1"/>
          <p:nvPr/>
        </p:nvSpPr>
        <p:spPr>
          <a:xfrm>
            <a:off x="6096000" y="122364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내용 작성</a:t>
            </a:r>
          </a:p>
        </p:txBody>
      </p:sp>
    </p:spTree>
    <p:extLst>
      <p:ext uri="{BB962C8B-B14F-4D97-AF65-F5344CB8AC3E}">
        <p14:creationId xmlns:p14="http://schemas.microsoft.com/office/powerpoint/2010/main" val="27543885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설정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60684324-8A9C-4BA4-99C6-E122B2355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C:\ai\cloud\workspace\nginx </a:t>
            </a:r>
            <a:r>
              <a:rPr lang="ko-KR" altLang="en-US" dirty="0"/>
              <a:t>폴더에 </a:t>
            </a:r>
            <a:r>
              <a:rPr lang="en-US" altLang="ko-KR" dirty="0"/>
              <a:t>sites-available </a:t>
            </a:r>
            <a:r>
              <a:rPr lang="ko-KR" altLang="en-US" dirty="0"/>
              <a:t>폴더와 </a:t>
            </a:r>
            <a:r>
              <a:rPr lang="en-US" altLang="ko-KR" dirty="0"/>
              <a:t>sites-enabled </a:t>
            </a:r>
            <a:r>
              <a:rPr lang="ko-KR" altLang="en-US" dirty="0"/>
              <a:t>폴더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4573B1-6D67-4809-8021-2DD9CD70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6073"/>
            <a:ext cx="6433655" cy="424225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CB945C7-3884-4A5F-B827-B5E833B8CE52}"/>
              </a:ext>
            </a:extLst>
          </p:cNvPr>
          <p:cNvSpPr/>
          <p:nvPr/>
        </p:nvSpPr>
        <p:spPr>
          <a:xfrm>
            <a:off x="609600" y="4191000"/>
            <a:ext cx="1905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8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/>
            <a:r>
              <a:rPr spc="-95" dirty="0" err="1"/>
              <a:t>클라우드컴퓨팅의</a:t>
            </a:r>
            <a:r>
              <a:rPr spc="-50" dirty="0"/>
              <a:t> </a:t>
            </a:r>
            <a:r>
              <a:rPr spc="-95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11E168-9320-41E9-9CC2-4B13A49B5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자원 활용성 증가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사용한 만큼만 비용을 지불하는 </a:t>
            </a:r>
            <a:r>
              <a:rPr lang="en-US" altLang="ko-KR" dirty="0"/>
              <a:t>'</a:t>
            </a:r>
            <a:r>
              <a:rPr lang="ko-KR" altLang="en-US" dirty="0"/>
              <a:t>종량제</a:t>
            </a:r>
            <a:r>
              <a:rPr lang="en-US" altLang="ko-KR" dirty="0"/>
              <a:t>' </a:t>
            </a:r>
            <a:r>
              <a:rPr lang="ko-KR" altLang="en-US" dirty="0"/>
              <a:t>방식으로 리소스를 구매</a:t>
            </a:r>
            <a:r>
              <a:rPr lang="en-US" altLang="ko-KR" dirty="0"/>
              <a:t>·</a:t>
            </a:r>
            <a:r>
              <a:rPr lang="ko-KR" altLang="en-US" dirty="0"/>
              <a:t>이용하고 필요에 따라 사용률 최적화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운영 효율성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개인 기기에 소프트 </a:t>
            </a:r>
            <a:r>
              <a:rPr lang="ko-KR" altLang="en-US" dirty="0" err="1"/>
              <a:t>웨어를</a:t>
            </a:r>
            <a:r>
              <a:rPr lang="ko-KR" altLang="en-US" dirty="0"/>
              <a:t> 설치</a:t>
            </a:r>
            <a:r>
              <a:rPr lang="en-US" altLang="ko-KR" dirty="0"/>
              <a:t>·</a:t>
            </a:r>
            <a:r>
              <a:rPr lang="ko-KR" altLang="en-US" dirty="0"/>
              <a:t>구성</a:t>
            </a:r>
            <a:r>
              <a:rPr lang="en-US" altLang="ko-KR" dirty="0"/>
              <a:t>·</a:t>
            </a:r>
            <a:r>
              <a:rPr lang="ko-KR" altLang="en-US" dirty="0"/>
              <a:t>업그레이드하지 않고 </a:t>
            </a:r>
            <a:r>
              <a:rPr lang="ko-KR" altLang="en-US" dirty="0" err="1"/>
              <a:t>어디에서든</a:t>
            </a:r>
            <a:r>
              <a:rPr lang="ko-KR" altLang="en-US" dirty="0"/>
              <a:t> </a:t>
            </a:r>
            <a:r>
              <a:rPr lang="ko-KR" altLang="en-US" dirty="0" err="1"/>
              <a:t>서비클라우드</a:t>
            </a:r>
            <a:r>
              <a:rPr lang="ko-KR" altLang="en-US" dirty="0"/>
              <a:t> 인프라 구축 및 활용 서비스를 이용할 수 있어 최종 사용자의 생산성 향상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비용 효율성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필요한 만큼 사용하고 사용한 만큼 지불하여 비용을 효율적으로 사용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A23F6-2718-4F96-8581-5FF08FBFF4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설정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F540D2C-4553-4D6F-9552-01E105FF4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https://drive.google.com/drive/folders/1PBVPCzvSXn9bh-E4kcPKhKWZJTxFQuQo?usp=sharing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 err="1"/>
              <a:t>hello_flask.conf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C:\ai\cloud\workspace\nginx\sites-available </a:t>
            </a:r>
            <a:r>
              <a:rPr lang="ko-KR" altLang="en-US" dirty="0"/>
              <a:t>폴더와 </a:t>
            </a:r>
            <a:r>
              <a:rPr lang="en-US" altLang="ko-KR" dirty="0"/>
              <a:t>C:\ai\cloud\workspace\nginx\sites-enabled </a:t>
            </a:r>
            <a:r>
              <a:rPr lang="ko-KR" altLang="en-US" dirty="0"/>
              <a:t>폴더에 </a:t>
            </a:r>
            <a:r>
              <a:rPr lang="en-US" altLang="ko-KR" dirty="0" err="1"/>
              <a:t>hello_flask.conf</a:t>
            </a:r>
            <a:r>
              <a:rPr lang="en-US" altLang="ko-KR" dirty="0"/>
              <a:t> </a:t>
            </a:r>
            <a:r>
              <a:rPr lang="ko-KR" altLang="en-US" dirty="0"/>
              <a:t>복사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hello_flask.conf</a:t>
            </a:r>
            <a:r>
              <a:rPr lang="en-US" altLang="ko-KR" dirty="0"/>
              <a:t> </a:t>
            </a:r>
            <a:r>
              <a:rPr lang="ko-KR" altLang="en-US" dirty="0"/>
              <a:t>내용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84076"/>
            <a:ext cx="6400799" cy="35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53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설정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30BE9D-23BB-453E-84DF-097EA11A5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C:\ai\cloud\workspace\nginx\conf\nginx.conf </a:t>
            </a:r>
            <a:r>
              <a:rPr lang="ko-KR" altLang="en-US" dirty="0"/>
              <a:t>내용 수정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5A99C7-388A-45E7-AF66-DB5926CC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4800600" cy="45947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2902F4-9D9E-4240-9640-CCCA5F04204F}"/>
              </a:ext>
            </a:extLst>
          </p:cNvPr>
          <p:cNvSpPr/>
          <p:nvPr/>
        </p:nvSpPr>
        <p:spPr>
          <a:xfrm>
            <a:off x="1676400" y="4114800"/>
            <a:ext cx="1905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2080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E2DB055-C80B-4F72-8E25-193789FC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274"/>
            <a:ext cx="9906000" cy="5161452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92B0F9-6A19-470A-9A21-79BC8D298E48}"/>
              </a:ext>
            </a:extLst>
          </p:cNvPr>
          <p:cNvSpPr/>
          <p:nvPr/>
        </p:nvSpPr>
        <p:spPr>
          <a:xfrm>
            <a:off x="838200" y="5715000"/>
            <a:ext cx="8305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608A7-0E1F-4F4D-9035-FD15240E2B21}"/>
              </a:ext>
            </a:extLst>
          </p:cNvPr>
          <p:cNvSpPr txBox="1"/>
          <p:nvPr/>
        </p:nvSpPr>
        <p:spPr>
          <a:xfrm>
            <a:off x="3124200" y="6172200"/>
            <a:ext cx="3499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hello_flask.conf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의 내용을 참조하도록 추가</a:t>
            </a:r>
          </a:p>
        </p:txBody>
      </p:sp>
    </p:spTree>
    <p:extLst>
      <p:ext uri="{BB962C8B-B14F-4D97-AF65-F5344CB8AC3E}">
        <p14:creationId xmlns:p14="http://schemas.microsoft.com/office/powerpoint/2010/main" val="25716076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09F901-D5C1-4759-A865-5C7F69978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083"/>
            <a:ext cx="8763000" cy="53381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1FAC73-7368-4121-9EFA-FE043C58C68B}"/>
              </a:ext>
            </a:extLst>
          </p:cNvPr>
          <p:cNvSpPr/>
          <p:nvPr/>
        </p:nvSpPr>
        <p:spPr>
          <a:xfrm>
            <a:off x="1371600" y="2743200"/>
            <a:ext cx="2514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010B3-9EA4-45E2-A04A-4FF4DB5DB810}"/>
              </a:ext>
            </a:extLst>
          </p:cNvPr>
          <p:cNvSpPr txBox="1"/>
          <p:nvPr/>
        </p:nvSpPr>
        <p:spPr>
          <a:xfrm>
            <a:off x="4038600" y="2804122"/>
            <a:ext cx="406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nginx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에서 기본으로 </a:t>
            </a:r>
            <a:r>
              <a:rPr lang="en-US" altLang="ko-KR" sz="1400" b="1" dirty="0">
                <a:solidFill>
                  <a:srgbClr val="FF0000"/>
                </a:solidFill>
              </a:rPr>
              <a:t>10</a:t>
            </a:r>
            <a:r>
              <a:rPr lang="ko-KR" altLang="en-US" sz="1400" b="1" dirty="0">
                <a:solidFill>
                  <a:srgbClr val="FF0000"/>
                </a:solidFill>
              </a:rPr>
              <a:t>번 포트를 사용하도록 수정</a:t>
            </a:r>
          </a:p>
        </p:txBody>
      </p:sp>
    </p:spTree>
    <p:extLst>
      <p:ext uri="{BB962C8B-B14F-4D97-AF65-F5344CB8AC3E}">
        <p14:creationId xmlns:p14="http://schemas.microsoft.com/office/powerpoint/2010/main" val="24771185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</a:t>
            </a:r>
            <a:r>
              <a:rPr lang="ko-KR" altLang="en-US" dirty="0"/>
              <a:t>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631C2D-7251-41BC-A4E8-78C1FD21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7" t="2301" r="6701"/>
          <a:stretch/>
        </p:blipFill>
        <p:spPr>
          <a:xfrm>
            <a:off x="381000" y="1038589"/>
            <a:ext cx="5715000" cy="50360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30998DA-9A6F-4272-8257-3BE8C8D3714D}"/>
              </a:ext>
            </a:extLst>
          </p:cNvPr>
          <p:cNvSpPr/>
          <p:nvPr/>
        </p:nvSpPr>
        <p:spPr>
          <a:xfrm>
            <a:off x="293309" y="5742405"/>
            <a:ext cx="25146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0DCD33-F05C-46C5-9A6A-5B85B949E633}"/>
              </a:ext>
            </a:extLst>
          </p:cNvPr>
          <p:cNvSpPr/>
          <p:nvPr/>
        </p:nvSpPr>
        <p:spPr>
          <a:xfrm>
            <a:off x="358789" y="1676400"/>
            <a:ext cx="25146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D4E1B0-86B1-4F38-B170-EFF9805F5959}"/>
              </a:ext>
            </a:extLst>
          </p:cNvPr>
          <p:cNvSpPr/>
          <p:nvPr/>
        </p:nvSpPr>
        <p:spPr>
          <a:xfrm>
            <a:off x="2895600" y="3124200"/>
            <a:ext cx="2514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40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</a:t>
            </a:r>
            <a:r>
              <a:rPr lang="ko-KR" altLang="en-US" dirty="0"/>
              <a:t>시작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1433D-63CE-4EA9-A913-C86FCCF2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658"/>
            <a:ext cx="9906000" cy="28766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A18B50-FC2F-40F0-BD46-695906C80B9F}"/>
              </a:ext>
            </a:extLst>
          </p:cNvPr>
          <p:cNvSpPr/>
          <p:nvPr/>
        </p:nvSpPr>
        <p:spPr>
          <a:xfrm>
            <a:off x="2133600" y="2895600"/>
            <a:ext cx="3429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17D707-D564-4B5F-B236-A3EEFB7984E9}"/>
              </a:ext>
            </a:extLst>
          </p:cNvPr>
          <p:cNvSpPr/>
          <p:nvPr/>
        </p:nvSpPr>
        <p:spPr>
          <a:xfrm>
            <a:off x="2971800" y="3435834"/>
            <a:ext cx="1219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DCA5E-4C46-4EF0-B692-10E90D0FA08B}"/>
              </a:ext>
            </a:extLst>
          </p:cNvPr>
          <p:cNvSpPr txBox="1"/>
          <p:nvPr/>
        </p:nvSpPr>
        <p:spPr>
          <a:xfrm>
            <a:off x="2590800" y="1385892"/>
            <a:ext cx="567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설정파일에 오류가 있는지 검사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ok, successful </a:t>
            </a:r>
            <a:r>
              <a:rPr lang="ko-KR" altLang="en-US" b="1" dirty="0">
                <a:solidFill>
                  <a:srgbClr val="FF0000"/>
                </a:solidFill>
              </a:rPr>
              <a:t>메시지가 출력되면 설정에 오류가 </a:t>
            </a:r>
            <a:r>
              <a:rPr lang="ko-KR" altLang="en-US" b="1" dirty="0" err="1">
                <a:solidFill>
                  <a:srgbClr val="FF0000"/>
                </a:solidFill>
              </a:rPr>
              <a:t>없는것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51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</a:t>
            </a:r>
            <a:r>
              <a:rPr lang="ko-KR" altLang="en-US" dirty="0"/>
              <a:t>시작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B246312-229B-4095-BACB-3E5CC5E64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477307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NGINX </a:t>
            </a:r>
            <a:r>
              <a:rPr lang="ko-KR" altLang="en-US" dirty="0">
                <a:solidFill>
                  <a:srgbClr val="FF0000"/>
                </a:solidFill>
              </a:rPr>
              <a:t>시작 명령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F993F2-B6EC-4077-98D7-62FB3EF1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111"/>
            <a:ext cx="9906000" cy="354377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FF705A-CA99-4037-8B41-036FDD8B19B5}"/>
              </a:ext>
            </a:extLst>
          </p:cNvPr>
          <p:cNvSpPr/>
          <p:nvPr/>
        </p:nvSpPr>
        <p:spPr>
          <a:xfrm>
            <a:off x="4423094" y="2362200"/>
            <a:ext cx="2739705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523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</a:t>
            </a:r>
            <a:r>
              <a:rPr lang="ko-KR" altLang="en-US" dirty="0"/>
              <a:t>시작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AB246312-229B-4095-BACB-3E5CC5E64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629707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웹브라우저에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http://localhost:10</a:t>
            </a:r>
            <a:r>
              <a:rPr lang="en-US" altLang="ko-KR" dirty="0"/>
              <a:t>  </a:t>
            </a:r>
            <a:r>
              <a:rPr lang="ko-KR" altLang="en-US" dirty="0"/>
              <a:t>입력하고 </a:t>
            </a:r>
            <a:r>
              <a:rPr lang="ko-KR" altLang="en-US" dirty="0" err="1"/>
              <a:t>엔터</a:t>
            </a:r>
            <a:r>
              <a:rPr lang="ko-KR" altLang="en-US" dirty="0"/>
              <a:t> </a:t>
            </a:r>
            <a:r>
              <a:rPr lang="ko-KR" altLang="en-US" dirty="0" err="1"/>
              <a:t>눌렀을때</a:t>
            </a:r>
            <a:r>
              <a:rPr lang="ko-KR" altLang="en-US" dirty="0"/>
              <a:t> 다음과 같은 메시지가 출력되면 </a:t>
            </a:r>
            <a:r>
              <a:rPr lang="en-US" altLang="ko-KR" dirty="0"/>
              <a:t>NGINX</a:t>
            </a:r>
            <a:r>
              <a:rPr lang="ko-KR" altLang="en-US" dirty="0"/>
              <a:t>가 시작 </a:t>
            </a:r>
            <a:r>
              <a:rPr lang="ko-KR" altLang="en-US" dirty="0" err="1"/>
              <a:t>된것임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FF86F-F6C9-4126-A7AA-3C5B8637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7162800" cy="482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146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23B291-D977-4285-84D3-032E2DBA8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69"/>
          <a:stretch/>
        </p:blipFill>
        <p:spPr>
          <a:xfrm>
            <a:off x="207169" y="934989"/>
            <a:ext cx="5736431" cy="55857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50AB39-43CC-4B00-AF88-3C25A114F889}"/>
              </a:ext>
            </a:extLst>
          </p:cNvPr>
          <p:cNvSpPr/>
          <p:nvPr/>
        </p:nvSpPr>
        <p:spPr>
          <a:xfrm>
            <a:off x="533400" y="1905000"/>
            <a:ext cx="1600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0901F2-9D01-43E0-B5DD-4F8354914239}"/>
              </a:ext>
            </a:extLst>
          </p:cNvPr>
          <p:cNvSpPr/>
          <p:nvPr/>
        </p:nvSpPr>
        <p:spPr>
          <a:xfrm>
            <a:off x="1981200" y="4343400"/>
            <a:ext cx="2209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7276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실행 확인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DF20E9C-E31C-42D4-8364-CC27F214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http://localhost/</a:t>
            </a:r>
            <a:r>
              <a:rPr lang="en-US" altLang="ko-KR" dirty="0"/>
              <a:t> </a:t>
            </a:r>
            <a:r>
              <a:rPr lang="ko-KR" altLang="en-US" dirty="0" err="1"/>
              <a:t>입력시</a:t>
            </a:r>
            <a:r>
              <a:rPr lang="ko-KR" altLang="en-US" dirty="0"/>
              <a:t> 다음과 같은 메시지가 출력되면 플라스크 웹프로그램 </a:t>
            </a:r>
            <a:r>
              <a:rPr lang="en-US" altLang="ko-KR" dirty="0" err="1"/>
              <a:t>hello_flask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ko-KR" altLang="en-US" dirty="0" err="1"/>
              <a:t>실행된것임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79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D3D90C-9403-4C8D-A8A7-9670D165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7315200" cy="22608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83B8D2-BCDA-46E9-8757-140B8BE6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09" y="854146"/>
            <a:ext cx="8986767" cy="53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21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371600" y="5029200"/>
            <a:ext cx="817562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60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</a:t>
            </a:r>
            <a:r>
              <a:rPr sz="360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sz="360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spc="-14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파이썬과</a:t>
            </a:r>
            <a:r>
              <a:rPr lang="ko-KR" altLang="en-US" sz="360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웹</a:t>
            </a:r>
            <a:endParaRPr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9EDDF2-F7CD-4FB7-BC91-14130ED8B9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802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7DDB2A5-64C5-4F23-A01F-1DCC50F3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어플리케이션 실행 확인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DF20E9C-E31C-42D4-8364-CC27F214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http://localhost/</a:t>
            </a:r>
            <a:r>
              <a:rPr lang="en-US" altLang="ko-KR" dirty="0"/>
              <a:t> </a:t>
            </a:r>
            <a:r>
              <a:rPr lang="ko-KR" altLang="en-US" dirty="0" err="1"/>
              <a:t>입력시</a:t>
            </a:r>
            <a:r>
              <a:rPr lang="ko-KR" altLang="en-US" dirty="0"/>
              <a:t> 다음과 같은 메시지가 출력되면 플라스크 웹프로그램 </a:t>
            </a:r>
            <a:r>
              <a:rPr lang="en-US" altLang="ko-KR" dirty="0" err="1"/>
              <a:t>hello_flask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ko-KR" altLang="en-US" dirty="0" err="1"/>
              <a:t>실행된것임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2AA177-F28B-44A8-B432-7FF9D85405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80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D3D90C-9403-4C8D-A8A7-9670D165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7315200" cy="226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95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912B396-0A7A-44E0-B1EB-663EB613CBCA}"/>
              </a:ext>
            </a:extLst>
          </p:cNvPr>
          <p:cNvSpPr txBox="1">
            <a:spLocks/>
          </p:cNvSpPr>
          <p:nvPr/>
        </p:nvSpPr>
        <p:spPr>
          <a:xfrm>
            <a:off x="2438401" y="4953000"/>
            <a:ext cx="327660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400" b="1" i="0">
                <a:solidFill>
                  <a:srgbClr val="0F243E"/>
                </a:solidFill>
                <a:latin typeface="나눔고딕"/>
                <a:ea typeface="+mj-ea"/>
                <a:cs typeface="나눔고딕"/>
              </a:defRPr>
            </a:lvl1pPr>
          </a:lstStyle>
          <a:p>
            <a:pPr marL="12700" latinLnBrk="0"/>
            <a:r>
              <a:rPr lang="en-US" altLang="ko-KR" sz="3600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4</a:t>
            </a:r>
            <a:r>
              <a:rPr lang="ko-KR" altLang="en-US" sz="36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3600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플라스크</a:t>
            </a:r>
            <a:endParaRPr lang="ko-KR" altLang="en-US" sz="36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96380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912B396-0A7A-44E0-B1EB-663EB613CBCA}"/>
              </a:ext>
            </a:extLst>
          </p:cNvPr>
          <p:cNvSpPr txBox="1">
            <a:spLocks/>
          </p:cNvSpPr>
          <p:nvPr/>
        </p:nvSpPr>
        <p:spPr>
          <a:xfrm>
            <a:off x="2438400" y="4953000"/>
            <a:ext cx="396239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400" b="1" i="0">
                <a:solidFill>
                  <a:srgbClr val="0F243E"/>
                </a:solidFill>
                <a:latin typeface="나눔고딕"/>
                <a:ea typeface="+mj-ea"/>
                <a:cs typeface="나눔고딕"/>
              </a:defRPr>
            </a:lvl1pPr>
          </a:lstStyle>
          <a:p>
            <a:pPr marL="12700" latinLnBrk="0"/>
            <a:r>
              <a:rPr lang="en-US" altLang="ko-KR" sz="2800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4.1</a:t>
            </a:r>
            <a:r>
              <a:rPr lang="en-US" altLang="ko-KR" sz="28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</a:t>
            </a:r>
            <a:r>
              <a:rPr lang="ko-KR" altLang="en-US" sz="28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페이지로   </a:t>
            </a:r>
            <a:endParaRPr lang="en-US" altLang="ko-KR" sz="2800" kern="0" spc="-14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700" latinLnBrk="0"/>
            <a:r>
              <a:rPr lang="en-US" altLang="ko-KR" sz="28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sz="28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 이동</a:t>
            </a:r>
            <a:endParaRPr lang="ko-KR" altLang="en-US" sz="28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41375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553EC0-B224-4F7A-9DD4-9C8E485F6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586309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290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6522CA-554D-443F-8E13-D0F66A25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3124200" cy="50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835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0B6C9-3D01-4369-A047-F0E5CC43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6897827" cy="54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356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6ABBC0-2E49-43AF-81C3-25DE9221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89915"/>
            <a:ext cx="47434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831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881E9E-3891-4D04-A3BB-63A7168A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8992652" cy="4749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C71833-67D2-4C88-B2BE-BC95B0F3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form.html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0186036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9785B-C0D2-4D3A-B83E-4988C22E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80E0E8-B386-459A-83B0-6DE3CD703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16"/>
          <a:stretch/>
        </p:blipFill>
        <p:spPr>
          <a:xfrm>
            <a:off x="0" y="1061217"/>
            <a:ext cx="8458200" cy="4501383"/>
          </a:xfrm>
          <a:prstGeom prst="rect">
            <a:avLst/>
          </a:prstGeom>
        </p:spPr>
      </p:pic>
      <p:sp>
        <p:nvSpPr>
          <p:cNvPr id="6" name="내용 개체 틀 10">
            <a:extLst>
              <a:ext uri="{FF2B5EF4-FFF2-40B4-BE49-F238E27FC236}">
                <a16:creationId xmlns:a16="http://schemas.microsoft.com/office/drawing/2014/main" id="{B12C5FF8-5649-41E5-B0FA-DB52C859A20A}"/>
              </a:ext>
            </a:extLst>
          </p:cNvPr>
          <p:cNvSpPr txBox="1">
            <a:spLocks/>
          </p:cNvSpPr>
          <p:nvPr/>
        </p:nvSpPr>
        <p:spPr>
          <a:xfrm>
            <a:off x="4945460" y="1905000"/>
            <a:ext cx="1234279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70F1DE-55CF-4F91-9691-D73016C68340}"/>
              </a:ext>
            </a:extLst>
          </p:cNvPr>
          <p:cNvSpPr/>
          <p:nvPr/>
        </p:nvSpPr>
        <p:spPr>
          <a:xfrm>
            <a:off x="685800" y="1905000"/>
            <a:ext cx="4191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250C2-04FA-41E7-8740-47AF6FBBBEE0}"/>
              </a:ext>
            </a:extLst>
          </p:cNvPr>
          <p:cNvSpPr/>
          <p:nvPr/>
        </p:nvSpPr>
        <p:spPr>
          <a:xfrm>
            <a:off x="685800" y="4267200"/>
            <a:ext cx="41910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10">
            <a:extLst>
              <a:ext uri="{FF2B5EF4-FFF2-40B4-BE49-F238E27FC236}">
                <a16:creationId xmlns:a16="http://schemas.microsoft.com/office/drawing/2014/main" id="{275814C6-FD31-4BD0-B310-9743C1C8E16F}"/>
              </a:ext>
            </a:extLst>
          </p:cNvPr>
          <p:cNvSpPr txBox="1">
            <a:spLocks/>
          </p:cNvSpPr>
          <p:nvPr/>
        </p:nvSpPr>
        <p:spPr>
          <a:xfrm>
            <a:off x="5032961" y="4572000"/>
            <a:ext cx="1234279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64145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8EC02C1-0E1C-41AD-8143-026B4E56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53"/>
            <a:ext cx="9906000" cy="20892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49785B-C0D2-4D3A-B83E-4988C22E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재시작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F8649-E9A8-4EC2-ADBD-1B7EC9C3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906000" cy="20689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A600F4-3370-41AA-99C2-98729AB8E602}"/>
              </a:ext>
            </a:extLst>
          </p:cNvPr>
          <p:cNvSpPr/>
          <p:nvPr/>
        </p:nvSpPr>
        <p:spPr>
          <a:xfrm>
            <a:off x="0" y="1676400"/>
            <a:ext cx="762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0E4B601-4AF4-4B04-A1D2-66DEE4AA877A}"/>
              </a:ext>
            </a:extLst>
          </p:cNvPr>
          <p:cNvSpPr txBox="1">
            <a:spLocks/>
          </p:cNvSpPr>
          <p:nvPr/>
        </p:nvSpPr>
        <p:spPr>
          <a:xfrm>
            <a:off x="990600" y="1623980"/>
            <a:ext cx="2590800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>
                <a:solidFill>
                  <a:srgbClr val="FF0000"/>
                </a:solidFill>
              </a:rPr>
              <a:t>프로그램 종료</a:t>
            </a:r>
            <a:endParaRPr lang="ko-KR" altLang="en-US" b="1" kern="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DD324B-50B0-42D6-BDB1-EBDECE74BEB6}"/>
              </a:ext>
            </a:extLst>
          </p:cNvPr>
          <p:cNvSpPr/>
          <p:nvPr/>
        </p:nvSpPr>
        <p:spPr>
          <a:xfrm>
            <a:off x="15377" y="3500032"/>
            <a:ext cx="365623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D1C6F23-1848-4CD1-9510-4F93A5F2B736}"/>
              </a:ext>
            </a:extLst>
          </p:cNvPr>
          <p:cNvSpPr txBox="1">
            <a:spLocks/>
          </p:cNvSpPr>
          <p:nvPr/>
        </p:nvSpPr>
        <p:spPr>
          <a:xfrm>
            <a:off x="533400" y="4114800"/>
            <a:ext cx="2590800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프로그램 시작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C465D4-242E-46FF-8B68-D164DF0DB12C}"/>
              </a:ext>
            </a:extLst>
          </p:cNvPr>
          <p:cNvSpPr/>
          <p:nvPr/>
        </p:nvSpPr>
        <p:spPr>
          <a:xfrm>
            <a:off x="0" y="2885964"/>
            <a:ext cx="762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781DD5-EF9B-4C5A-B262-59DBD56D1DF3}"/>
              </a:ext>
            </a:extLst>
          </p:cNvPr>
          <p:cNvSpPr/>
          <p:nvPr/>
        </p:nvSpPr>
        <p:spPr>
          <a:xfrm>
            <a:off x="-683" y="5088836"/>
            <a:ext cx="457883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2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2193" y="184296"/>
            <a:ext cx="891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lang="ko-KR" altLang="en-US" sz="2000" b="1" dirty="0">
                <a:latin typeface="나눔고딕"/>
                <a:cs typeface="나눔고딕"/>
              </a:rPr>
              <a:t>웹</a:t>
            </a:r>
            <a:r>
              <a:rPr lang="ko-KR" altLang="en-US" sz="2000" b="1" spc="-25" dirty="0">
                <a:latin typeface="나눔고딕"/>
                <a:cs typeface="나눔고딕"/>
              </a:rPr>
              <a:t> </a:t>
            </a:r>
            <a:r>
              <a:rPr lang="ko-KR" altLang="en-US" sz="2000" b="1" spc="30" dirty="0">
                <a:latin typeface="나눔고딕"/>
                <a:cs typeface="나눔고딕"/>
              </a:rPr>
              <a:t>애플리케이션</a:t>
            </a:r>
            <a:endParaRPr lang="ko-KR" altLang="en-US" sz="2000" dirty="0">
              <a:latin typeface="나눔고딕"/>
              <a:cs typeface="나눔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4294967295"/>
          </p:nvPr>
        </p:nvSpPr>
        <p:spPr>
          <a:xfrm>
            <a:off x="7935913" y="6577013"/>
            <a:ext cx="197008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hlinkClick r:id="rId3"/>
              </a:rPr>
              <a:t> </a:t>
            </a:r>
            <a:endParaRPr spc="10" dirty="0">
              <a:hlinkClick r:id="rId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615" y="2771775"/>
            <a:ext cx="1514475" cy="152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8140" y="2771775"/>
            <a:ext cx="1514475" cy="152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4590" y="3048000"/>
            <a:ext cx="1162050" cy="11620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97715" y="3324225"/>
            <a:ext cx="609600" cy="60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35490" y="2514600"/>
            <a:ext cx="2419350" cy="2419350"/>
          </a:xfrm>
          <a:custGeom>
            <a:avLst/>
            <a:gdLst/>
            <a:ahLst/>
            <a:cxnLst/>
            <a:rect l="l" t="t" r="r" b="b"/>
            <a:pathLst>
              <a:path w="2419350" h="2419350">
                <a:moveTo>
                  <a:pt x="0" y="2419350"/>
                </a:moveTo>
                <a:lnTo>
                  <a:pt x="2419350" y="2419350"/>
                </a:lnTo>
                <a:lnTo>
                  <a:pt x="2419350" y="0"/>
                </a:lnTo>
                <a:lnTo>
                  <a:pt x="0" y="0"/>
                </a:lnTo>
                <a:lnTo>
                  <a:pt x="0" y="24193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lang="ko-KR" alt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656906" y="887857"/>
            <a:ext cx="7953693" cy="14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웹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dirty="0">
                <a:solidFill>
                  <a:srgbClr val="1F487C"/>
                </a:solidFill>
                <a:latin typeface="나눔고딕"/>
                <a:cs typeface="나눔고딕"/>
              </a:rPr>
              <a:t>:</a:t>
            </a:r>
            <a:r>
              <a:rPr sz="1550" b="1" spc="-1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40" dirty="0">
                <a:solidFill>
                  <a:srgbClr val="1F487C"/>
                </a:solidFill>
                <a:latin typeface="나눔고딕"/>
                <a:cs typeface="나눔고딕"/>
              </a:rPr>
              <a:t>W</a:t>
            </a:r>
            <a:r>
              <a:rPr sz="1550" b="1" spc="-30" dirty="0">
                <a:solidFill>
                  <a:srgbClr val="1F487C"/>
                </a:solidFill>
                <a:latin typeface="나눔고딕"/>
                <a:cs typeface="나눔고딕"/>
              </a:rPr>
              <a:t>e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b</a:t>
            </a:r>
            <a:r>
              <a:rPr sz="1550" b="1" dirty="0">
                <a:solidFill>
                  <a:srgbClr val="1F487C"/>
                </a:solidFill>
                <a:latin typeface="나눔고딕"/>
                <a:cs typeface="나눔고딕"/>
              </a:rPr>
              <a:t>,</a:t>
            </a:r>
            <a:r>
              <a:rPr sz="1550" b="1" spc="1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40" dirty="0">
                <a:solidFill>
                  <a:srgbClr val="1F487C"/>
                </a:solidFill>
                <a:latin typeface="나눔고딕"/>
                <a:cs typeface="나눔고딕"/>
              </a:rPr>
              <a:t>W</a:t>
            </a:r>
            <a:r>
              <a:rPr sz="1550" b="1" spc="20" dirty="0">
                <a:solidFill>
                  <a:srgbClr val="1F487C"/>
                </a:solidFill>
                <a:latin typeface="나눔고딕"/>
                <a:cs typeface="나눔고딕"/>
              </a:rPr>
              <a:t>o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r</a:t>
            </a:r>
            <a:r>
              <a:rPr sz="1550" b="1" spc="-10" dirty="0">
                <a:solidFill>
                  <a:srgbClr val="1F487C"/>
                </a:solidFill>
                <a:latin typeface="나눔고딕"/>
                <a:cs typeface="나눔고딕"/>
              </a:rPr>
              <a:t>l</a:t>
            </a:r>
            <a:r>
              <a:rPr sz="1550" b="1" spc="5" dirty="0">
                <a:solidFill>
                  <a:srgbClr val="1F487C"/>
                </a:solidFill>
                <a:latin typeface="나눔고딕"/>
                <a:cs typeface="나눔고딕"/>
              </a:rPr>
              <a:t>d</a:t>
            </a:r>
            <a:r>
              <a:rPr sz="1550" b="1" spc="-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40" dirty="0">
                <a:solidFill>
                  <a:srgbClr val="1F487C"/>
                </a:solidFill>
                <a:latin typeface="나눔고딕"/>
                <a:cs typeface="나눔고딕"/>
              </a:rPr>
              <a:t>W</a:t>
            </a:r>
            <a:r>
              <a:rPr sz="1550" b="1" spc="-10" dirty="0">
                <a:solidFill>
                  <a:srgbClr val="1F487C"/>
                </a:solidFill>
                <a:latin typeface="나눔고딕"/>
                <a:cs typeface="나눔고딕"/>
              </a:rPr>
              <a:t>i</a:t>
            </a:r>
            <a:r>
              <a:rPr sz="1550" b="1" spc="20" dirty="0">
                <a:solidFill>
                  <a:srgbClr val="1F487C"/>
                </a:solidFill>
                <a:latin typeface="나눔고딕"/>
                <a:cs typeface="나눔고딕"/>
              </a:rPr>
              <a:t>d</a:t>
            </a:r>
            <a:r>
              <a:rPr sz="1550" b="1" spc="5" dirty="0">
                <a:solidFill>
                  <a:srgbClr val="1F487C"/>
                </a:solidFill>
                <a:latin typeface="나눔고딕"/>
                <a:cs typeface="나눔고딕"/>
              </a:rPr>
              <a:t>e</a:t>
            </a:r>
            <a:r>
              <a:rPr sz="1550" b="1" spc="6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40" dirty="0">
                <a:solidFill>
                  <a:srgbClr val="1F487C"/>
                </a:solidFill>
                <a:latin typeface="나눔고딕"/>
                <a:cs typeface="나눔고딕"/>
              </a:rPr>
              <a:t>W</a:t>
            </a:r>
            <a:r>
              <a:rPr sz="1550" b="1" spc="-30" dirty="0">
                <a:solidFill>
                  <a:srgbClr val="1F487C"/>
                </a:solidFill>
                <a:latin typeface="나눔고딕"/>
                <a:cs typeface="나눔고딕"/>
              </a:rPr>
              <a:t>e</a:t>
            </a:r>
            <a:r>
              <a:rPr sz="1550" b="1" spc="5" dirty="0">
                <a:solidFill>
                  <a:srgbClr val="1F487C"/>
                </a:solidFill>
                <a:latin typeface="나눔고딕"/>
                <a:cs typeface="나눔고딕"/>
              </a:rPr>
              <a:t>b</a:t>
            </a:r>
            <a:r>
              <a:rPr sz="1550" b="1" spc="11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5" dirty="0">
                <a:solidFill>
                  <a:srgbClr val="1F487C"/>
                </a:solidFill>
                <a:latin typeface="나눔고딕"/>
                <a:cs typeface="나눔고딕"/>
              </a:rPr>
              <a:t>–</a:t>
            </a:r>
            <a:r>
              <a:rPr sz="1550" b="1" spc="4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인터넷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에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연결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컴퓨터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정보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를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공유하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는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공간</a:t>
            </a:r>
            <a:endParaRPr sz="1550" dirty="0">
              <a:latin typeface="나눔고딕"/>
              <a:cs typeface="나눔고딕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200</a:t>
            </a:r>
            <a:r>
              <a:rPr sz="1550" b="1" spc="20" dirty="0">
                <a:solidFill>
                  <a:srgbClr val="1F487C"/>
                </a:solidFill>
                <a:latin typeface="나눔고딕"/>
                <a:cs typeface="나눔고딕"/>
              </a:rPr>
              <a:t>0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년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대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초반부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터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인터넷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과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다양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-10" dirty="0">
                <a:solidFill>
                  <a:srgbClr val="1F487C"/>
                </a:solidFill>
                <a:latin typeface="나눔고딕"/>
                <a:cs typeface="나눔고딕"/>
              </a:rPr>
              <a:t>I</a:t>
            </a:r>
            <a:r>
              <a:rPr sz="1550" b="1" spc="5" dirty="0">
                <a:solidFill>
                  <a:srgbClr val="1F487C"/>
                </a:solidFill>
                <a:latin typeface="나눔고딕"/>
                <a:cs typeface="나눔고딕"/>
              </a:rPr>
              <a:t>T</a:t>
            </a:r>
            <a:r>
              <a:rPr sz="1550" b="1" spc="5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서비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스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공공재화</a:t>
            </a:r>
            <a:endParaRPr sz="1550" dirty="0">
              <a:latin typeface="나눔고딕"/>
              <a:cs typeface="나눔고딕"/>
            </a:endParaRPr>
          </a:p>
          <a:p>
            <a:pPr marR="1947545" algn="r">
              <a:lnSpc>
                <a:spcPct val="100000"/>
              </a:lnSpc>
              <a:spcBef>
                <a:spcPts val="465"/>
              </a:spcBef>
            </a:pPr>
            <a:r>
              <a:rPr sz="1550" spc="1135" dirty="0">
                <a:solidFill>
                  <a:srgbClr val="2A6C97"/>
                </a:solidFill>
                <a:latin typeface="Segoe UI Symbol"/>
                <a:cs typeface="Segoe UI Symbol"/>
              </a:rPr>
              <a:t>⚫</a:t>
            </a:r>
            <a:r>
              <a:rPr sz="1550" spc="120" dirty="0">
                <a:solidFill>
                  <a:srgbClr val="2A6C97"/>
                </a:solidFill>
                <a:latin typeface="Segoe UI Symbol"/>
                <a:cs typeface="Segoe UI Symbol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최초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의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웹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은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단순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히</a:t>
            </a:r>
            <a:r>
              <a:rPr sz="1550" b="1" spc="3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링크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연결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-10" dirty="0">
                <a:solidFill>
                  <a:srgbClr val="1F487C"/>
                </a:solidFill>
                <a:latin typeface="나눔고딕"/>
                <a:cs typeface="나눔고딕"/>
              </a:rPr>
              <a:t>H</a:t>
            </a:r>
            <a:r>
              <a:rPr sz="1550" b="1" spc="-30" dirty="0">
                <a:solidFill>
                  <a:srgbClr val="1F487C"/>
                </a:solidFill>
                <a:latin typeface="나눔고딕"/>
                <a:cs typeface="나눔고딕"/>
              </a:rPr>
              <a:t>T</a:t>
            </a:r>
            <a:r>
              <a:rPr sz="1550" b="1" spc="-15" dirty="0">
                <a:solidFill>
                  <a:srgbClr val="1F487C"/>
                </a:solidFill>
                <a:latin typeface="나눔고딕"/>
                <a:cs typeface="나눔고딕"/>
              </a:rPr>
              <a:t>M</a:t>
            </a:r>
            <a:r>
              <a:rPr sz="1550" b="1" spc="5" dirty="0">
                <a:solidFill>
                  <a:srgbClr val="1F487C"/>
                </a:solidFill>
                <a:latin typeface="나눔고딕"/>
                <a:cs typeface="나눔고딕"/>
              </a:rPr>
              <a:t>L</a:t>
            </a:r>
            <a:r>
              <a:rPr sz="1550" b="1" spc="145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문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서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구조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화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화면</a:t>
            </a:r>
            <a:r>
              <a:rPr sz="1550" b="1" spc="10" dirty="0">
                <a:solidFill>
                  <a:srgbClr val="1F487C"/>
                </a:solidFill>
                <a:latin typeface="나눔고딕"/>
                <a:cs typeface="나눔고딕"/>
              </a:rPr>
              <a:t>이</a:t>
            </a:r>
            <a:r>
              <a:rPr sz="1550" b="1" spc="30" dirty="0">
                <a:solidFill>
                  <a:srgbClr val="1F487C"/>
                </a:solidFill>
                <a:latin typeface="나눔고딕"/>
                <a:cs typeface="나눔고딕"/>
              </a:rPr>
              <a:t> </a:t>
            </a:r>
            <a:r>
              <a:rPr sz="1550" b="1" spc="25" dirty="0">
                <a:solidFill>
                  <a:srgbClr val="1F487C"/>
                </a:solidFill>
                <a:latin typeface="나눔고딕"/>
                <a:cs typeface="나눔고딕"/>
              </a:rPr>
              <a:t>전부</a:t>
            </a:r>
            <a:endParaRPr sz="1550" dirty="0">
              <a:latin typeface="나눔고딕"/>
              <a:cs typeface="나눔고딕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R="1224915" algn="r">
              <a:lnSpc>
                <a:spcPct val="100000"/>
              </a:lnSpc>
              <a:spcBef>
                <a:spcPts val="1060"/>
              </a:spcBef>
            </a:pPr>
            <a:endParaRPr sz="1200" dirty="0">
              <a:latin typeface="MS Gothic"/>
              <a:cs typeface="MS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59415" y="2181225"/>
            <a:ext cx="571500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06640" y="3495675"/>
            <a:ext cx="572135" cy="76200"/>
          </a:xfrm>
          <a:custGeom>
            <a:avLst/>
            <a:gdLst/>
            <a:ahLst/>
            <a:cxnLst/>
            <a:rect l="l" t="t" r="r" b="b"/>
            <a:pathLst>
              <a:path w="5721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72135" h="76200">
                <a:moveTo>
                  <a:pt x="495935" y="0"/>
                </a:moveTo>
                <a:lnTo>
                  <a:pt x="495935" y="76200"/>
                </a:lnTo>
                <a:lnTo>
                  <a:pt x="553085" y="47625"/>
                </a:lnTo>
                <a:lnTo>
                  <a:pt x="508635" y="47625"/>
                </a:lnTo>
                <a:lnTo>
                  <a:pt x="508635" y="28575"/>
                </a:lnTo>
                <a:lnTo>
                  <a:pt x="553085" y="28575"/>
                </a:lnTo>
                <a:lnTo>
                  <a:pt x="495935" y="0"/>
                </a:lnTo>
                <a:close/>
              </a:path>
              <a:path w="572135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572135" h="76200">
                <a:moveTo>
                  <a:pt x="495935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495935" y="47625"/>
                </a:lnTo>
                <a:lnTo>
                  <a:pt x="495935" y="28575"/>
                </a:lnTo>
                <a:close/>
              </a:path>
              <a:path w="572135" h="76200">
                <a:moveTo>
                  <a:pt x="553085" y="28575"/>
                </a:moveTo>
                <a:lnTo>
                  <a:pt x="508635" y="28575"/>
                </a:lnTo>
                <a:lnTo>
                  <a:pt x="508635" y="47625"/>
                </a:lnTo>
                <a:lnTo>
                  <a:pt x="553085" y="47625"/>
                </a:lnTo>
                <a:lnTo>
                  <a:pt x="572135" y="38100"/>
                </a:lnTo>
                <a:lnTo>
                  <a:pt x="55308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3090" y="3495675"/>
            <a:ext cx="572135" cy="76200"/>
          </a:xfrm>
          <a:custGeom>
            <a:avLst/>
            <a:gdLst/>
            <a:ahLst/>
            <a:cxnLst/>
            <a:rect l="l" t="t" r="r" b="b"/>
            <a:pathLst>
              <a:path w="5721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572135" h="76200">
                <a:moveTo>
                  <a:pt x="495935" y="0"/>
                </a:moveTo>
                <a:lnTo>
                  <a:pt x="495935" y="76200"/>
                </a:lnTo>
                <a:lnTo>
                  <a:pt x="553085" y="47625"/>
                </a:lnTo>
                <a:lnTo>
                  <a:pt x="508635" y="47625"/>
                </a:lnTo>
                <a:lnTo>
                  <a:pt x="508635" y="28575"/>
                </a:lnTo>
                <a:lnTo>
                  <a:pt x="553085" y="28575"/>
                </a:lnTo>
                <a:lnTo>
                  <a:pt x="495935" y="0"/>
                </a:lnTo>
                <a:close/>
              </a:path>
              <a:path w="572135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572135" h="76200">
                <a:moveTo>
                  <a:pt x="495935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495935" y="47625"/>
                </a:lnTo>
                <a:lnTo>
                  <a:pt x="495935" y="28575"/>
                </a:lnTo>
                <a:close/>
              </a:path>
              <a:path w="572135" h="76200">
                <a:moveTo>
                  <a:pt x="553085" y="28575"/>
                </a:moveTo>
                <a:lnTo>
                  <a:pt x="508635" y="28575"/>
                </a:lnTo>
                <a:lnTo>
                  <a:pt x="508635" y="47625"/>
                </a:lnTo>
                <a:lnTo>
                  <a:pt x="553085" y="47625"/>
                </a:lnTo>
                <a:lnTo>
                  <a:pt x="572135" y="38100"/>
                </a:lnTo>
                <a:lnTo>
                  <a:pt x="55308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DE63C6-8AEE-4BEE-A99E-08DD9DF381A9}"/>
              </a:ext>
            </a:extLst>
          </p:cNvPr>
          <p:cNvSpPr txBox="1"/>
          <p:nvPr/>
        </p:nvSpPr>
        <p:spPr>
          <a:xfrm>
            <a:off x="6135490" y="2710976"/>
            <a:ext cx="3038475" cy="226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224915">
              <a:lnSpc>
                <a:spcPct val="100000"/>
              </a:lnSpc>
              <a:spcBef>
                <a:spcPts val="1060"/>
              </a:spcBef>
            </a:pP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&lt;!DOCTYP</a:t>
            </a:r>
            <a:r>
              <a:rPr lang="en-US" altLang="ko-KR" sz="1200" b="1" dirty="0">
                <a:latin typeface="+mj-ea"/>
                <a:ea typeface="+mj-ea"/>
                <a:cs typeface="MS Gothic"/>
              </a:rPr>
              <a:t>E</a:t>
            </a:r>
            <a:r>
              <a:rPr lang="en-US" altLang="ko-KR" sz="1200" b="1" spc="5" dirty="0">
                <a:latin typeface="+mj-ea"/>
                <a:ea typeface="+mj-ea"/>
                <a:cs typeface="MS Gothic"/>
              </a:rPr>
              <a:t> </a:t>
            </a: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html&gt;</a:t>
            </a:r>
            <a:endParaRPr lang="en-US" altLang="ko-KR" sz="1200" b="1" dirty="0">
              <a:latin typeface="+mj-ea"/>
              <a:ea typeface="+mj-ea"/>
              <a:cs typeface="MS Gothic"/>
            </a:endParaRPr>
          </a:p>
          <a:p>
            <a:pPr marR="1148080">
              <a:lnSpc>
                <a:spcPts val="1435"/>
              </a:lnSpc>
              <a:spcBef>
                <a:spcPts val="60"/>
              </a:spcBef>
            </a:pP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&lt;htm</a:t>
            </a:r>
            <a:r>
              <a:rPr lang="en-US" altLang="ko-KR" sz="1200" b="1" dirty="0">
                <a:latin typeface="+mj-ea"/>
                <a:ea typeface="+mj-ea"/>
                <a:cs typeface="MS Gothic"/>
              </a:rPr>
              <a:t>l </a:t>
            </a: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lan</a:t>
            </a:r>
            <a:r>
              <a:rPr lang="en-US" altLang="ko-KR" sz="1200" b="1" dirty="0">
                <a:latin typeface="+mj-ea"/>
                <a:ea typeface="+mj-ea"/>
                <a:cs typeface="MS Gothic"/>
              </a:rPr>
              <a:t>g</a:t>
            </a: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="</a:t>
            </a:r>
            <a:r>
              <a:rPr lang="en-US" altLang="ko-KR" sz="1200" b="1" spc="-5" dirty="0" err="1">
                <a:latin typeface="+mj-ea"/>
                <a:ea typeface="+mj-ea"/>
                <a:cs typeface="MS Gothic"/>
              </a:rPr>
              <a:t>en</a:t>
            </a:r>
            <a:r>
              <a:rPr lang="en-US" altLang="ko-KR" sz="1200" b="1" dirty="0">
                <a:latin typeface="+mj-ea"/>
                <a:ea typeface="+mj-ea"/>
                <a:cs typeface="MS Gothic"/>
              </a:rPr>
              <a:t>"&gt;</a:t>
            </a:r>
          </a:p>
          <a:p>
            <a:pPr marR="1912620">
              <a:lnSpc>
                <a:spcPts val="1430"/>
              </a:lnSpc>
            </a:pP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&lt;head&gt;</a:t>
            </a:r>
            <a:endParaRPr lang="en-US" altLang="ko-KR" sz="1200" b="1" dirty="0">
              <a:latin typeface="+mj-ea"/>
              <a:ea typeface="+mj-ea"/>
              <a:cs typeface="MS Gothic"/>
            </a:endParaRPr>
          </a:p>
          <a:p>
            <a:pPr marR="384810">
              <a:lnSpc>
                <a:spcPts val="1425"/>
              </a:lnSpc>
            </a:pPr>
            <a:r>
              <a:rPr lang="en-US" altLang="ko-KR" sz="1200" b="1" dirty="0">
                <a:latin typeface="+mj-ea"/>
                <a:ea typeface="+mj-ea"/>
                <a:cs typeface="MS Gothic"/>
              </a:rPr>
              <a:t>&lt;meta</a:t>
            </a:r>
            <a:r>
              <a:rPr lang="en-US" altLang="ko-KR" sz="1200" b="1" spc="5" dirty="0">
                <a:latin typeface="+mj-ea"/>
                <a:ea typeface="+mj-ea"/>
                <a:cs typeface="MS Gothic"/>
              </a:rPr>
              <a:t> </a:t>
            </a:r>
            <a:r>
              <a:rPr lang="en-US" altLang="ko-KR" sz="1200" b="1" dirty="0">
                <a:latin typeface="+mj-ea"/>
                <a:ea typeface="+mj-ea"/>
                <a:cs typeface="MS Gothic"/>
              </a:rPr>
              <a:t>charset="UT</a:t>
            </a:r>
            <a:r>
              <a:rPr lang="en-US" altLang="ko-KR" sz="1200" b="1" spc="5" dirty="0">
                <a:latin typeface="+mj-ea"/>
                <a:ea typeface="+mj-ea"/>
                <a:cs typeface="MS Gothic"/>
              </a:rPr>
              <a:t>F</a:t>
            </a:r>
            <a:r>
              <a:rPr lang="en-US" altLang="ko-KR" sz="1200" b="1" dirty="0">
                <a:latin typeface="+mj-ea"/>
                <a:ea typeface="+mj-ea"/>
                <a:cs typeface="MS Gothic"/>
              </a:rPr>
              <a:t>-8"&gt;</a:t>
            </a:r>
          </a:p>
          <a:p>
            <a:pPr marR="384810">
              <a:lnSpc>
                <a:spcPts val="1425"/>
              </a:lnSpc>
            </a:pP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&lt;met</a:t>
            </a:r>
            <a:r>
              <a:rPr lang="en-US" altLang="ko-KR" sz="1200" b="1" dirty="0">
                <a:latin typeface="+mj-ea"/>
                <a:ea typeface="+mj-ea"/>
                <a:cs typeface="MS Gothic"/>
              </a:rPr>
              <a:t>a </a:t>
            </a: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name="viewport</a:t>
            </a:r>
            <a:r>
              <a:rPr lang="en-US" altLang="ko-KR" sz="1200" b="1" dirty="0">
                <a:latin typeface="+mj-ea"/>
                <a:ea typeface="+mj-ea"/>
                <a:cs typeface="MS Gothic"/>
              </a:rPr>
              <a:t>"</a:t>
            </a:r>
            <a:r>
              <a:rPr lang="en-US" altLang="ko-KR" sz="1200" b="1" spc="5" dirty="0">
                <a:latin typeface="+mj-ea"/>
                <a:ea typeface="+mj-ea"/>
                <a:cs typeface="MS Gothic"/>
              </a:rPr>
              <a:t> </a:t>
            </a:r>
            <a:br>
              <a:rPr lang="en-US" altLang="ko-KR" sz="1200" b="1" spc="5" dirty="0">
                <a:latin typeface="+mj-ea"/>
                <a:ea typeface="+mj-ea"/>
                <a:cs typeface="MS Gothic"/>
              </a:rPr>
            </a:b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content="width=devic</a:t>
            </a:r>
            <a:r>
              <a:rPr lang="en-US" altLang="ko-KR" sz="1200" b="1" spc="5" dirty="0">
                <a:latin typeface="+mj-ea"/>
                <a:ea typeface="+mj-ea"/>
                <a:cs typeface="MS Gothic"/>
              </a:rPr>
              <a:t>e</a:t>
            </a:r>
            <a:r>
              <a:rPr lang="en-US" altLang="ko-KR" sz="1200" b="1" dirty="0">
                <a:latin typeface="+mj-ea"/>
                <a:ea typeface="+mj-ea"/>
                <a:cs typeface="MS Gothic"/>
              </a:rPr>
              <a:t>-</a:t>
            </a: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width</a:t>
            </a:r>
            <a:r>
              <a:rPr lang="en-US" altLang="ko-KR" sz="1200" b="1" dirty="0">
                <a:latin typeface="+mj-ea"/>
                <a:ea typeface="+mj-ea"/>
                <a:cs typeface="MS Gothic"/>
              </a:rPr>
              <a:t>, </a:t>
            </a:r>
          </a:p>
          <a:p>
            <a:pPr marR="384810">
              <a:lnSpc>
                <a:spcPts val="1425"/>
              </a:lnSpc>
            </a:pP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initia</a:t>
            </a:r>
            <a:r>
              <a:rPr lang="en-US" altLang="ko-KR" sz="1200" b="1" dirty="0">
                <a:latin typeface="+mj-ea"/>
                <a:ea typeface="+mj-ea"/>
                <a:cs typeface="MS Gothic"/>
              </a:rPr>
              <a:t>l-</a:t>
            </a: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scale=1.0"&gt;</a:t>
            </a:r>
            <a:endParaRPr lang="en-US" altLang="ko-KR" sz="1200" b="1" dirty="0">
              <a:latin typeface="+mj-ea"/>
              <a:ea typeface="+mj-ea"/>
              <a:cs typeface="MS Gothic"/>
            </a:endParaRPr>
          </a:p>
          <a:p>
            <a:pPr marR="311150">
              <a:lnSpc>
                <a:spcPts val="1430"/>
              </a:lnSpc>
            </a:pP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&lt;title&gt;Document&lt;/title&gt;</a:t>
            </a:r>
            <a:endParaRPr lang="en-US" altLang="ko-KR" sz="1200" b="1" dirty="0">
              <a:latin typeface="+mj-ea"/>
              <a:ea typeface="+mj-ea"/>
              <a:cs typeface="MS Gothic"/>
            </a:endParaRPr>
          </a:p>
          <a:p>
            <a:pPr marR="1836420">
              <a:lnSpc>
                <a:spcPts val="1425"/>
              </a:lnSpc>
            </a:pPr>
            <a:r>
              <a:rPr lang="en-US" altLang="ko-KR" sz="1200" b="1" dirty="0">
                <a:latin typeface="+mj-ea"/>
                <a:ea typeface="+mj-ea"/>
                <a:cs typeface="MS Gothic"/>
              </a:rPr>
              <a:t>&lt;/head&gt;</a:t>
            </a:r>
          </a:p>
          <a:p>
            <a:pPr marR="1912620">
              <a:lnSpc>
                <a:spcPts val="1435"/>
              </a:lnSpc>
            </a:pP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&lt;body&gt;</a:t>
            </a:r>
            <a:endParaRPr lang="en-US" altLang="ko-KR" sz="1200" b="1" dirty="0">
              <a:latin typeface="+mj-ea"/>
              <a:ea typeface="+mj-ea"/>
              <a:cs typeface="Times New Roman"/>
            </a:endParaRPr>
          </a:p>
          <a:p>
            <a:pPr marR="1836420">
              <a:lnSpc>
                <a:spcPts val="1435"/>
              </a:lnSpc>
            </a:pPr>
            <a:r>
              <a:rPr lang="en-US" altLang="ko-KR" sz="1200" b="1" spc="-5" dirty="0">
                <a:latin typeface="+mj-ea"/>
                <a:ea typeface="+mj-ea"/>
                <a:cs typeface="MS Gothic"/>
              </a:rPr>
              <a:t>&lt;/body&gt;</a:t>
            </a:r>
            <a:endParaRPr lang="en-US" altLang="ko-KR" sz="1200" b="1" dirty="0">
              <a:latin typeface="+mj-ea"/>
              <a:ea typeface="+mj-ea"/>
              <a:cs typeface="MS Gothic"/>
            </a:endParaRPr>
          </a:p>
          <a:p>
            <a:pPr marR="1836420">
              <a:lnSpc>
                <a:spcPts val="1435"/>
              </a:lnSpc>
            </a:pPr>
            <a:r>
              <a:rPr lang="en-US" altLang="ko-KR" sz="1200" b="1" dirty="0">
                <a:latin typeface="+mj-ea"/>
                <a:ea typeface="+mj-ea"/>
                <a:cs typeface="MS Gothic"/>
              </a:rPr>
              <a:t>&lt;/html&gt;</a:t>
            </a:r>
            <a:endParaRPr lang="ko-KR" altLang="en-US" sz="12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0ED72F-8465-4FA6-B52F-C9D1E7E2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8077200" cy="24532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23A501-4C97-4815-A22A-3FA829CB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실행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E6BAC6-7C6C-46C2-8612-C66C94FFA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629707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http://localhost</a:t>
            </a:r>
            <a:r>
              <a:rPr lang="en-US" altLang="ko-KR" dirty="0"/>
              <a:t> </a:t>
            </a:r>
            <a:r>
              <a:rPr lang="ko-KR" altLang="en-US" dirty="0"/>
              <a:t>입력하고 </a:t>
            </a:r>
            <a:r>
              <a:rPr lang="ko-KR" altLang="en-US" dirty="0" err="1"/>
              <a:t>엔터</a:t>
            </a:r>
            <a:r>
              <a:rPr lang="ko-KR" altLang="en-US" dirty="0"/>
              <a:t> </a:t>
            </a:r>
            <a:r>
              <a:rPr lang="ko-KR" altLang="en-US" dirty="0" err="1"/>
              <a:t>눌렀을때</a:t>
            </a:r>
            <a:r>
              <a:rPr lang="ko-KR" altLang="en-US" dirty="0"/>
              <a:t> </a:t>
            </a:r>
            <a:r>
              <a:rPr lang="en-US" altLang="ko-KR" dirty="0"/>
              <a:t>form1.html </a:t>
            </a:r>
            <a:r>
              <a:rPr lang="ko-KR" altLang="en-US" dirty="0"/>
              <a:t>페이지 실행</a:t>
            </a:r>
          </a:p>
        </p:txBody>
      </p:sp>
    </p:spTree>
    <p:extLst>
      <p:ext uri="{BB962C8B-B14F-4D97-AF65-F5344CB8AC3E}">
        <p14:creationId xmlns:p14="http://schemas.microsoft.com/office/powerpoint/2010/main" val="997993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912B396-0A7A-44E0-B1EB-663EB613CBCA}"/>
              </a:ext>
            </a:extLst>
          </p:cNvPr>
          <p:cNvSpPr txBox="1">
            <a:spLocks/>
          </p:cNvSpPr>
          <p:nvPr/>
        </p:nvSpPr>
        <p:spPr>
          <a:xfrm>
            <a:off x="2438400" y="4953000"/>
            <a:ext cx="396239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2400" b="1" i="0">
                <a:solidFill>
                  <a:srgbClr val="0F243E"/>
                </a:solidFill>
                <a:latin typeface="나눔고딕"/>
                <a:ea typeface="+mj-ea"/>
                <a:cs typeface="나눔고딕"/>
              </a:defRPr>
            </a:lvl1pPr>
          </a:lstStyle>
          <a:p>
            <a:pPr marL="12700" latinLnBrk="0"/>
            <a:r>
              <a:rPr lang="en-US" altLang="ko-KR" sz="2800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4.2 </a:t>
            </a:r>
            <a:r>
              <a:rPr lang="ko-KR" altLang="en-US" sz="2800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출력</a:t>
            </a:r>
            <a:endParaRPr lang="ko-KR" altLang="en-US" sz="28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9640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994672-F641-4AD1-AB85-EA16A232F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3" y="2286001"/>
            <a:ext cx="1914052" cy="2743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F007AD-B10E-4633-888B-656346F2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다운로드 및 복사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D2CCEA-E63F-4B7F-9B37-F72071CAA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93" y="838200"/>
            <a:ext cx="8232207" cy="106679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hlinkClick r:id="rId3"/>
              </a:rPr>
              <a:t>https://drive.google.com/drive/folders/1PBVPCzvSXn9bh-E4kcPKhKWZJTxFQuQo?usp=sharing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flask.png </a:t>
            </a:r>
            <a:r>
              <a:rPr lang="ko-KR" altLang="en-US" dirty="0"/>
              <a:t>를 다운로드 하고 </a:t>
            </a:r>
            <a:r>
              <a:rPr lang="en-US" altLang="ko-KR" dirty="0"/>
              <a:t>static </a:t>
            </a:r>
            <a:r>
              <a:rPr lang="ko-KR" altLang="en-US" dirty="0"/>
              <a:t>폴더로 드래그 해서 복사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87266D-7F7F-4BA5-98BD-739445E96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971800"/>
            <a:ext cx="2487919" cy="2174185"/>
          </a:xfrm>
          <a:prstGeom prst="rect">
            <a:avLst/>
          </a:prstGeom>
        </p:spPr>
      </p:pic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0CE65844-F774-475F-8EA8-CDD02A014104}"/>
              </a:ext>
            </a:extLst>
          </p:cNvPr>
          <p:cNvSpPr/>
          <p:nvPr/>
        </p:nvSpPr>
        <p:spPr>
          <a:xfrm rot="2029884">
            <a:off x="2164786" y="3004102"/>
            <a:ext cx="551988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10">
            <a:extLst>
              <a:ext uri="{FF2B5EF4-FFF2-40B4-BE49-F238E27FC236}">
                <a16:creationId xmlns:a16="http://schemas.microsoft.com/office/drawing/2014/main" id="{C608EC22-4B59-45A5-8A23-0864806EAB1E}"/>
              </a:ext>
            </a:extLst>
          </p:cNvPr>
          <p:cNvSpPr txBox="1">
            <a:spLocks/>
          </p:cNvSpPr>
          <p:nvPr/>
        </p:nvSpPr>
        <p:spPr>
          <a:xfrm>
            <a:off x="2362200" y="2590800"/>
            <a:ext cx="1234279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드래그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96879C-E0CD-4D51-99D7-C4F09DAA1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3276600"/>
            <a:ext cx="3586163" cy="12527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4D6B4E-E4B4-4396-A588-A4C27524E1FB}"/>
              </a:ext>
            </a:extLst>
          </p:cNvPr>
          <p:cNvSpPr/>
          <p:nvPr/>
        </p:nvSpPr>
        <p:spPr>
          <a:xfrm>
            <a:off x="8229600" y="4191000"/>
            <a:ext cx="615231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34E742-D57B-42D1-B503-42DCEF632E87}"/>
              </a:ext>
            </a:extLst>
          </p:cNvPr>
          <p:cNvSpPr/>
          <p:nvPr/>
        </p:nvSpPr>
        <p:spPr>
          <a:xfrm>
            <a:off x="2908065" y="4038600"/>
            <a:ext cx="1511535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80D85D-9269-4745-8C98-74D091742202}"/>
              </a:ext>
            </a:extLst>
          </p:cNvPr>
          <p:cNvSpPr/>
          <p:nvPr/>
        </p:nvSpPr>
        <p:spPr>
          <a:xfrm>
            <a:off x="398822" y="2895600"/>
            <a:ext cx="1511535" cy="172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7206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DC3BC0-7446-417A-BAAC-D06F8DCF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5814912" cy="5530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EB788B5-E23F-4D19-B46E-F491E493C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image.html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1128341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4BECD9-CDA2-4621-AA23-8E15A034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4743450" cy="1924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82994A-5455-40A8-9E7E-B83BCD14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image.html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615218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2F51E4-DF14-46B1-8FF8-E4552D08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7608458" cy="49244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F2AE6D-D26E-46C9-AACA-511E902D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image.html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2227843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0F3A90-9380-4A3C-926D-2BE79712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내용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EDCF1C-580A-4080-8833-17B217DD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44"/>
            <a:ext cx="8991600" cy="5450387"/>
          </a:xfrm>
          <a:prstGeom prst="rect">
            <a:avLst/>
          </a:prstGeom>
        </p:spPr>
      </p:pic>
      <p:sp>
        <p:nvSpPr>
          <p:cNvPr id="8" name="내용 개체 틀 10">
            <a:extLst>
              <a:ext uri="{FF2B5EF4-FFF2-40B4-BE49-F238E27FC236}">
                <a16:creationId xmlns:a16="http://schemas.microsoft.com/office/drawing/2014/main" id="{A2B40F1D-2E54-4067-B155-F7DCEB67E29B}"/>
              </a:ext>
            </a:extLst>
          </p:cNvPr>
          <p:cNvSpPr txBox="1">
            <a:spLocks/>
          </p:cNvSpPr>
          <p:nvPr/>
        </p:nvSpPr>
        <p:spPr>
          <a:xfrm>
            <a:off x="5638800" y="2794002"/>
            <a:ext cx="2057400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추가된 내용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B6A1EA-506F-4FA9-BE69-5218904D0BBF}"/>
              </a:ext>
            </a:extLst>
          </p:cNvPr>
          <p:cNvSpPr/>
          <p:nvPr/>
        </p:nvSpPr>
        <p:spPr>
          <a:xfrm>
            <a:off x="685800" y="3243128"/>
            <a:ext cx="8610600" cy="1938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4008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8EC02C1-0E1C-41AD-8143-026B4E56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3053"/>
            <a:ext cx="9906000" cy="20892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49785B-C0D2-4D3A-B83E-4988C22E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재시작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F8649-E9A8-4EC2-ADBD-1B7EC9C35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906000" cy="20689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A600F4-3370-41AA-99C2-98729AB8E602}"/>
              </a:ext>
            </a:extLst>
          </p:cNvPr>
          <p:cNvSpPr/>
          <p:nvPr/>
        </p:nvSpPr>
        <p:spPr>
          <a:xfrm>
            <a:off x="0" y="1676400"/>
            <a:ext cx="762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0E4B601-4AF4-4B04-A1D2-66DEE4AA877A}"/>
              </a:ext>
            </a:extLst>
          </p:cNvPr>
          <p:cNvSpPr txBox="1">
            <a:spLocks/>
          </p:cNvSpPr>
          <p:nvPr/>
        </p:nvSpPr>
        <p:spPr>
          <a:xfrm>
            <a:off x="990600" y="1623980"/>
            <a:ext cx="2590800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프로그램 종료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DD324B-50B0-42D6-BDB1-EBDECE74BEB6}"/>
              </a:ext>
            </a:extLst>
          </p:cNvPr>
          <p:cNvSpPr/>
          <p:nvPr/>
        </p:nvSpPr>
        <p:spPr>
          <a:xfrm>
            <a:off x="15377" y="3500032"/>
            <a:ext cx="365623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10">
            <a:extLst>
              <a:ext uri="{FF2B5EF4-FFF2-40B4-BE49-F238E27FC236}">
                <a16:creationId xmlns:a16="http://schemas.microsoft.com/office/drawing/2014/main" id="{DD1C6F23-1848-4CD1-9510-4F93A5F2B736}"/>
              </a:ext>
            </a:extLst>
          </p:cNvPr>
          <p:cNvSpPr txBox="1">
            <a:spLocks/>
          </p:cNvSpPr>
          <p:nvPr/>
        </p:nvSpPr>
        <p:spPr>
          <a:xfrm>
            <a:off x="533400" y="4114800"/>
            <a:ext cx="2590800" cy="477307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dirty="0">
                <a:solidFill>
                  <a:srgbClr val="FF0000"/>
                </a:solidFill>
              </a:rPr>
              <a:t>프로그램 시작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C465D4-242E-46FF-8B68-D164DF0DB12C}"/>
              </a:ext>
            </a:extLst>
          </p:cNvPr>
          <p:cNvSpPr/>
          <p:nvPr/>
        </p:nvSpPr>
        <p:spPr>
          <a:xfrm>
            <a:off x="0" y="2885964"/>
            <a:ext cx="762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781DD5-EF9B-4C5A-B262-59DBD56D1DF3}"/>
              </a:ext>
            </a:extLst>
          </p:cNvPr>
          <p:cNvSpPr/>
          <p:nvPr/>
        </p:nvSpPr>
        <p:spPr>
          <a:xfrm>
            <a:off x="-683" y="5088836"/>
            <a:ext cx="457883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5288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AE5B9-247B-4F6A-B476-3C045A5C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</a:t>
            </a:r>
            <a:r>
              <a:rPr lang="ko-KR" altLang="en-US" dirty="0"/>
              <a:t>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5009F-4BB0-458F-A9D8-4C9B048D4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553507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http://localhost/view_image</a:t>
            </a:r>
            <a:r>
              <a:rPr lang="en-US" altLang="ko-KR" dirty="0"/>
              <a:t> </a:t>
            </a:r>
            <a:r>
              <a:rPr lang="ko-KR" altLang="en-US" dirty="0"/>
              <a:t>입력하고 </a:t>
            </a:r>
            <a:r>
              <a:rPr lang="ko-KR" altLang="en-US" dirty="0" err="1"/>
              <a:t>엔터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18CB3-503B-40EB-B2B4-ABF6DC652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8" y="1616432"/>
            <a:ext cx="4573582" cy="25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270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B0F3A90-9380-4A3C-926D-2BE79712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실행결과 설명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9F20EC-826F-4D3E-AF8C-C2FAA74F1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40110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app.py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EDCF1C-580A-4080-8833-17B217DD1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21" b="22929"/>
          <a:stretch/>
        </p:blipFill>
        <p:spPr>
          <a:xfrm>
            <a:off x="152400" y="1374504"/>
            <a:ext cx="8991600" cy="198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D8F833-A639-478F-9A7C-9CCA9D3B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58" y="3581400"/>
            <a:ext cx="3886200" cy="2515267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E138ADE-0229-40E6-A6B8-BDE900701A04}"/>
              </a:ext>
            </a:extLst>
          </p:cNvPr>
          <p:cNvCxnSpPr/>
          <p:nvPr/>
        </p:nvCxnSpPr>
        <p:spPr>
          <a:xfrm flipH="1">
            <a:off x="1828800" y="3200400"/>
            <a:ext cx="3429000" cy="1905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4225A0-2BAF-4D0A-9DF2-54B83DBED452}"/>
              </a:ext>
            </a:extLst>
          </p:cNvPr>
          <p:cNvCxnSpPr>
            <a:cxnSpLocks/>
          </p:cNvCxnSpPr>
          <p:nvPr/>
        </p:nvCxnSpPr>
        <p:spPr>
          <a:xfrm flipH="1">
            <a:off x="3048000" y="3217709"/>
            <a:ext cx="4724400" cy="20400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10">
            <a:extLst>
              <a:ext uri="{FF2B5EF4-FFF2-40B4-BE49-F238E27FC236}">
                <a16:creationId xmlns:a16="http://schemas.microsoft.com/office/drawing/2014/main" id="{FBEB5065-C9F0-4928-8EAF-B96BB1D0C643}"/>
              </a:ext>
            </a:extLst>
          </p:cNvPr>
          <p:cNvSpPr txBox="1">
            <a:spLocks/>
          </p:cNvSpPr>
          <p:nvPr/>
        </p:nvSpPr>
        <p:spPr>
          <a:xfrm>
            <a:off x="4796114" y="4742564"/>
            <a:ext cx="1833286" cy="591436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err="1">
                <a:solidFill>
                  <a:srgbClr val="FF0000"/>
                </a:solidFill>
              </a:rPr>
              <a:t>변수값</a:t>
            </a:r>
            <a:r>
              <a:rPr lang="ko-KR" altLang="en-US" b="1" kern="0" dirty="0">
                <a:solidFill>
                  <a:srgbClr val="FF0000"/>
                </a:solidFill>
              </a:rPr>
              <a:t> 출력</a:t>
            </a:r>
          </a:p>
        </p:txBody>
      </p:sp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75EDB4B5-9873-4C69-BACA-DE4765E5ADC4}"/>
              </a:ext>
            </a:extLst>
          </p:cNvPr>
          <p:cNvSpPr txBox="1">
            <a:spLocks/>
          </p:cNvSpPr>
          <p:nvPr/>
        </p:nvSpPr>
        <p:spPr>
          <a:xfrm>
            <a:off x="3424514" y="4123621"/>
            <a:ext cx="1833286" cy="591436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b="1" kern="0" err="1">
                <a:solidFill>
                  <a:srgbClr val="FF0000"/>
                </a:solidFill>
              </a:rPr>
              <a:t>변수값</a:t>
            </a:r>
            <a:r>
              <a:rPr lang="ko-KR" altLang="en-US" b="1" kern="0" dirty="0">
                <a:solidFill>
                  <a:srgbClr val="FF0000"/>
                </a:solidFill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1064021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</TotalTime>
  <Words>1760</Words>
  <Application>Microsoft Office PowerPoint</Application>
  <PresentationFormat>A4 용지(210x297mm)</PresentationFormat>
  <Paragraphs>452</Paragraphs>
  <Slides>155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155</vt:i4>
      </vt:variant>
    </vt:vector>
  </HeadingPairs>
  <TitlesOfParts>
    <vt:vector size="169" baseType="lpstr">
      <vt:lpstr>Wingdings</vt:lpstr>
      <vt:lpstr>Times New Roman</vt:lpstr>
      <vt:lpstr>맑은 고딕</vt:lpstr>
      <vt:lpstr>Arial</vt:lpstr>
      <vt:lpstr>나눔고딕</vt:lpstr>
      <vt:lpstr>굴림</vt:lpstr>
      <vt:lpstr>MS Gothic</vt:lpstr>
      <vt:lpstr>Calibri</vt:lpstr>
      <vt:lpstr>KoPub돋움체_Pro Light</vt:lpstr>
      <vt:lpstr>나눔명조 ExtraBold</vt:lpstr>
      <vt:lpstr>KoPub돋움체_Pro Bold</vt:lpstr>
      <vt:lpstr>Trebuchet MS</vt:lpstr>
      <vt:lpstr>Segoe UI Symbol</vt:lpstr>
      <vt:lpstr>Office Theme</vt:lpstr>
      <vt:lpstr>1장 클라우드 개요</vt:lpstr>
      <vt:lpstr>컴퓨팅 환경의 오늘과 미래</vt:lpstr>
      <vt:lpstr>PowerPoint 프레젠테이션</vt:lpstr>
      <vt:lpstr>PowerPoint 프레젠테이션</vt:lpstr>
      <vt:lpstr>PowerPoint 프레젠테이션</vt:lpstr>
      <vt:lpstr>PowerPoint 프레젠테이션</vt:lpstr>
      <vt:lpstr>클라우드컴퓨팅의 장점</vt:lpstr>
      <vt:lpstr>2장 파이썬과 웹</vt:lpstr>
      <vt:lpstr>웹 애플리케이션</vt:lpstr>
      <vt:lpstr>웹 애플리케이션 개발 프레임워크</vt:lpstr>
      <vt:lpstr>풀 스택 프레임워크와 마이크로 프레임워크</vt:lpstr>
      <vt:lpstr>디장고</vt:lpstr>
      <vt:lpstr>플라스크</vt:lpstr>
      <vt:lpstr>디장고와 플라스크 비교</vt:lpstr>
      <vt:lpstr>3장 개발환경 설치</vt:lpstr>
      <vt:lpstr>개발환경 설치 개요</vt:lpstr>
      <vt:lpstr>Editplus 설치</vt:lpstr>
      <vt:lpstr>Editplus 설치</vt:lpstr>
      <vt:lpstr>Editplus 설치</vt:lpstr>
      <vt:lpstr>웹서버</vt:lpstr>
      <vt:lpstr>NGINX </vt:lpstr>
      <vt:lpstr>NGINX 설치 </vt:lpstr>
      <vt:lpstr>NGINX 설치 </vt:lpstr>
      <vt:lpstr>NGINX 설치 </vt:lpstr>
      <vt:lpstr>NGINX 설치 </vt:lpstr>
      <vt:lpstr>파이썬 설치</vt:lpstr>
      <vt:lpstr>파이썬 설치</vt:lpstr>
      <vt:lpstr>파이썬 설치</vt:lpstr>
      <vt:lpstr>파이썬 설치</vt:lpstr>
      <vt:lpstr>파이썬 설치</vt:lpstr>
      <vt:lpstr>파이썬 설치</vt:lpstr>
      <vt:lpstr>파이썬 설치</vt:lpstr>
      <vt:lpstr>파이썬 설치</vt:lpstr>
      <vt:lpstr>가상 환경 설치</vt:lpstr>
      <vt:lpstr>가상 환경 폴더 생성</vt:lpstr>
      <vt:lpstr>가상환경 만들기</vt:lpstr>
      <vt:lpstr>가상환경 진입하기</vt:lpstr>
      <vt:lpstr>가상환경에서 벗어나기</vt:lpstr>
      <vt:lpstr>가상환경 PATH 설정</vt:lpstr>
      <vt:lpstr>가상환경 PATH 설정</vt:lpstr>
      <vt:lpstr>가상환경 PATH 설정</vt:lpstr>
      <vt:lpstr>가상환경 PATH 설정</vt:lpstr>
      <vt:lpstr>가상환경 PATH 설정</vt:lpstr>
      <vt:lpstr>가상환경 PATH 설정</vt:lpstr>
      <vt:lpstr>프로젝트 루트 디렉토리 생성</vt:lpstr>
      <vt:lpstr>가상 환경 실행</vt:lpstr>
      <vt:lpstr>가상환경에서 플라스크 설치</vt:lpstr>
      <vt:lpstr>waitress 설치</vt:lpstr>
      <vt:lpstr>프로젝트 디렉토리 생성</vt:lpstr>
      <vt:lpstr>파이참 설치</vt:lpstr>
      <vt:lpstr>파이참 설치</vt:lpstr>
      <vt:lpstr>파이참 설치</vt:lpstr>
      <vt:lpstr>파이참 설치</vt:lpstr>
      <vt:lpstr>파이참 설치</vt:lpstr>
      <vt:lpstr>파이참 설치</vt:lpstr>
      <vt:lpstr>파이참 설치</vt:lpstr>
      <vt:lpstr>파이참 설치</vt:lpstr>
      <vt:lpstr>파이참 설치</vt:lpstr>
      <vt:lpstr>파이참 설치</vt:lpstr>
      <vt:lpstr>파이참 설치</vt:lpstr>
      <vt:lpstr>파이참 설치</vt:lpstr>
      <vt:lpstr>개발 환경 설치</vt:lpstr>
      <vt:lpstr>개발 환경 설치</vt:lpstr>
      <vt:lpstr>Flask 어플리케이션 만들기</vt:lpstr>
      <vt:lpstr>Flask 어플리케이션 만들기</vt:lpstr>
      <vt:lpstr>Flask 어플리케이션 만들기</vt:lpstr>
      <vt:lpstr>Flask 어플리케이션 만들기</vt:lpstr>
      <vt:lpstr>app.py 구현</vt:lpstr>
      <vt:lpstr>Flask 어플리케이션 설정</vt:lpstr>
      <vt:lpstr>Flask 어플리케이션 설정</vt:lpstr>
      <vt:lpstr>Flask 어플리케이션 설정</vt:lpstr>
      <vt:lpstr>Flask 어플리케이션 설정</vt:lpstr>
      <vt:lpstr>Flask 어플리케이션 설정</vt:lpstr>
      <vt:lpstr>NGINX시작</vt:lpstr>
      <vt:lpstr>NGINX시작</vt:lpstr>
      <vt:lpstr>NGINX시작</vt:lpstr>
      <vt:lpstr>NGINX시작</vt:lpstr>
      <vt:lpstr>Flask 어플리케이션 실행</vt:lpstr>
      <vt:lpstr>Flask 어플리케이션 실행 확인</vt:lpstr>
      <vt:lpstr>Flask 어플리케이션 실행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form.html 구현</vt:lpstr>
      <vt:lpstr>app.py 수정</vt:lpstr>
      <vt:lpstr>app.py 재시작</vt:lpstr>
      <vt:lpstr>Flask 실행</vt:lpstr>
      <vt:lpstr>PowerPoint 프레젠테이션</vt:lpstr>
      <vt:lpstr>이미지 다운로드 및 복사</vt:lpstr>
      <vt:lpstr>image.html 구현</vt:lpstr>
      <vt:lpstr>image.html 구현</vt:lpstr>
      <vt:lpstr>image.html 구현</vt:lpstr>
      <vt:lpstr>app.py 내용 추가</vt:lpstr>
      <vt:lpstr>app.py 재시작</vt:lpstr>
      <vt:lpstr>app.py 실행</vt:lpstr>
      <vt:lpstr>app.py 실행결과 설명</vt:lpstr>
      <vt:lpstr>PowerPoint 프레젠테이션</vt:lpstr>
      <vt:lpstr>matplotlib 라이브러리 설치</vt:lpstr>
      <vt:lpstr>pandas 라이브러리 설치</vt:lpstr>
      <vt:lpstr>날씨데이터 출력 페이지 weather1.html 작성</vt:lpstr>
      <vt:lpstr>weather.csv 복사</vt:lpstr>
      <vt:lpstr>weather.csv 복사</vt:lpstr>
      <vt:lpstr>weather1.html 구현</vt:lpstr>
      <vt:lpstr>weather1.html 구현</vt:lpstr>
      <vt:lpstr>날씨데이터 출력 페이지 weather1.html 작성</vt:lpstr>
      <vt:lpstr>app.py 수정</vt:lpstr>
      <vt:lpstr>PowerPoint 프레젠테이션</vt:lpstr>
      <vt:lpstr>app.py 재시작</vt:lpstr>
      <vt:lpstr>Flask 실행</vt:lpstr>
      <vt:lpstr>실행결과 보기</vt:lpstr>
      <vt:lpstr>실행결과 보기</vt:lpstr>
      <vt:lpstr>실행결과 보기</vt:lpstr>
      <vt:lpstr>실행결과 보기</vt:lpstr>
      <vt:lpstr>실행결과 보기</vt:lpstr>
      <vt:lpstr>실행결과 보기</vt:lpstr>
      <vt:lpstr>PowerPoint 프레젠테이션</vt:lpstr>
      <vt:lpstr>Pyecharts </vt:lpstr>
      <vt:lpstr>Pyecharts 설치</vt:lpstr>
      <vt:lpstr>weather2.html 구현</vt:lpstr>
      <vt:lpstr>app.py 수정</vt:lpstr>
      <vt:lpstr>app.py 수정</vt:lpstr>
      <vt:lpstr>app.py 재시작</vt:lpstr>
      <vt:lpstr>app.py 실행</vt:lpstr>
      <vt:lpstr>실행결과 확인</vt:lpstr>
      <vt:lpstr>PowerPoint 프레젠테이션</vt:lpstr>
      <vt:lpstr>가입 및 루트계정 만들기</vt:lpstr>
      <vt:lpstr>기본정보 입력</vt:lpstr>
      <vt:lpstr>기본정보 입력</vt:lpstr>
      <vt:lpstr>기본정보 입력</vt:lpstr>
      <vt:lpstr>기본정보 입력</vt:lpstr>
      <vt:lpstr>기본정보 입력</vt:lpstr>
      <vt:lpstr>기본정보 입력</vt:lpstr>
      <vt:lpstr>기본정보 입력</vt:lpstr>
      <vt:lpstr>기본정보 입력</vt:lpstr>
      <vt:lpstr>기본정보 입력</vt:lpstr>
      <vt:lpstr>기본정보 입력</vt:lpstr>
      <vt:lpstr>비용 알람 설정</vt:lpstr>
      <vt:lpstr>비용 알람 설정</vt:lpstr>
      <vt:lpstr>비용 알람 설정</vt:lpstr>
      <vt:lpstr>비용 알람 설정</vt:lpstr>
      <vt:lpstr>비용 알람 설정</vt:lpstr>
      <vt:lpstr>비용 알람 설정</vt:lpstr>
      <vt:lpstr>비용 알람 설정</vt:lpstr>
      <vt:lpstr>비용 알람 설정</vt:lpstr>
      <vt:lpstr>비용 알람 설정</vt:lpstr>
      <vt:lpstr>비용 알람 설정</vt:lpstr>
      <vt:lpstr>비용 알람 설정</vt:lpstr>
      <vt:lpstr>비용 알람 설정</vt:lpstr>
      <vt:lpstr>비용 알람 설정</vt:lpstr>
      <vt:lpstr>비용 알람 설정</vt:lpstr>
      <vt:lpstr>비용 알람 설정</vt:lpstr>
      <vt:lpstr>비용 알람 설정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천 성신</cp:lastModifiedBy>
  <cp:revision>97</cp:revision>
  <dcterms:created xsi:type="dcterms:W3CDTF">2021-07-17T22:48:45Z</dcterms:created>
  <dcterms:modified xsi:type="dcterms:W3CDTF">2021-07-25T04:49:10Z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2020-09-24T00:00:00Z</vt:filetime>
  </property>
  <property fmtid="{D5CDD505-2E9C-101B-9397-08002B2CF9AE}" pid="3" name="LastSaved">
    <vt:filetime>2021-07-17T00:00:00Z</vt:filetime>
  </property>
</Properties>
</file>